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DM Sans" charset="1" panose="00000000000000000000"/>
      <p:regular r:id="rId22"/>
    </p:embeddedFont>
    <p:embeddedFont>
      <p:font typeface="DM Sans Italics" charset="1" panose="00000000000000000000"/>
      <p:regular r:id="rId23"/>
    </p:embeddedFont>
    <p:embeddedFont>
      <p:font typeface="DM Sans Bold" charset="1" panose="00000000000000000000"/>
      <p:regular r:id="rId24"/>
    </p:embeddedFont>
    <p:embeddedFont>
      <p:font typeface="Canva Sans" charset="1" panose="020B0503030501040103"/>
      <p:regular r:id="rId25"/>
    </p:embeddedFont>
    <p:embeddedFont>
      <p:font typeface="Canva Sans Bold" charset="1" panose="020B0803030501040103"/>
      <p:regular r:id="rId26"/>
    </p:embeddedFont>
    <p:embeddedFont>
      <p:font typeface="Arial" charset="1" panose="020B0502020202020204"/>
      <p:regular r:id="rId27"/>
    </p:embeddedFont>
    <p:embeddedFont>
      <p:font typeface="Open Sans Bold" charset="1" panose="020B0806030504020204"/>
      <p:regular r:id="rId28"/>
    </p:embeddedFont>
    <p:embeddedFont>
      <p:font typeface="Open Sans" charset="1" panose="020B0606030504020204"/>
      <p:regular r:id="rId29"/>
    </p:embeddedFont>
    <p:embeddedFont>
      <p:font typeface="Arial Bold" charset="1" panose="020B0802020202020204"/>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svg>
</file>

<file path=ppt/media/image15.png>
</file>

<file path=ppt/media/image16.svg>
</file>

<file path=ppt/media/image2.png>
</file>

<file path=ppt/media/image3.svg>
</file>

<file path=ppt/media/image4.png>
</file>

<file path=ppt/media/image5.svg>
</file>

<file path=ppt/media/image6.png>
</file>

<file path=ppt/media/image7.sv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8.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grpSp>
        <p:nvGrpSpPr>
          <p:cNvPr name="Group 2" id="2"/>
          <p:cNvGrpSpPr/>
          <p:nvPr/>
        </p:nvGrpSpPr>
        <p:grpSpPr>
          <a:xfrm rot="0">
            <a:off x="0" y="0"/>
            <a:ext cx="6941581" cy="10287000"/>
            <a:chOff x="0" y="0"/>
            <a:chExt cx="9255441" cy="13716000"/>
          </a:xfrm>
        </p:grpSpPr>
        <p:pic>
          <p:nvPicPr>
            <p:cNvPr name="Picture 3" id="3"/>
            <p:cNvPicPr>
              <a:picLocks noChangeAspect="true"/>
            </p:cNvPicPr>
            <p:nvPr/>
          </p:nvPicPr>
          <p:blipFill>
            <a:blip r:embed="rId2">
              <a:alphaModFix amt="34000"/>
            </a:blip>
            <a:srcRect l="5013" t="0" r="5013" b="0"/>
            <a:stretch>
              <a:fillRect/>
            </a:stretch>
          </p:blipFill>
          <p:spPr>
            <a:xfrm flipH="false" flipV="false">
              <a:off x="0" y="0"/>
              <a:ext cx="9255441" cy="13716000"/>
            </a:xfrm>
            <a:prstGeom prst="rect">
              <a:avLst/>
            </a:prstGeom>
          </p:spPr>
        </p:pic>
      </p:grpSp>
      <p:grpSp>
        <p:nvGrpSpPr>
          <p:cNvPr name="Group 4" id="4"/>
          <p:cNvGrpSpPr/>
          <p:nvPr/>
        </p:nvGrpSpPr>
        <p:grpSpPr>
          <a:xfrm rot="0">
            <a:off x="5398531" y="-385609"/>
            <a:ext cx="1756017" cy="11093740"/>
            <a:chOff x="0" y="0"/>
            <a:chExt cx="462490" cy="2921808"/>
          </a:xfrm>
        </p:grpSpPr>
        <p:sp>
          <p:nvSpPr>
            <p:cNvPr name="Freeform 5" id="5"/>
            <p:cNvSpPr/>
            <p:nvPr/>
          </p:nvSpPr>
          <p:spPr>
            <a:xfrm flipH="false" flipV="false" rot="0">
              <a:off x="0" y="0"/>
              <a:ext cx="462490" cy="2921808"/>
            </a:xfrm>
            <a:custGeom>
              <a:avLst/>
              <a:gdLst/>
              <a:ahLst/>
              <a:cxnLst/>
              <a:rect r="r" b="b" t="t" l="l"/>
              <a:pathLst>
                <a:path h="2921808" w="462490">
                  <a:moveTo>
                    <a:pt x="0" y="0"/>
                  </a:moveTo>
                  <a:lnTo>
                    <a:pt x="462490" y="0"/>
                  </a:lnTo>
                  <a:lnTo>
                    <a:pt x="462490" y="2921808"/>
                  </a:lnTo>
                  <a:lnTo>
                    <a:pt x="0" y="2921808"/>
                  </a:lnTo>
                  <a:close/>
                </a:path>
              </a:pathLst>
            </a:custGeom>
            <a:gradFill rotWithShape="true">
              <a:gsLst>
                <a:gs pos="0">
                  <a:srgbClr val="131416">
                    <a:alpha val="0"/>
                  </a:srgbClr>
                </a:gs>
                <a:gs pos="33333">
                  <a:srgbClr val="131416">
                    <a:alpha val="57500"/>
                  </a:srgbClr>
                </a:gs>
                <a:gs pos="66667">
                  <a:srgbClr val="131416">
                    <a:alpha val="91000"/>
                  </a:srgbClr>
                </a:gs>
                <a:gs pos="100000">
                  <a:srgbClr val="131416">
                    <a:alpha val="100000"/>
                  </a:srgbClr>
                </a:gs>
              </a:gsLst>
              <a:lin ang="0"/>
            </a:gradFill>
          </p:spPr>
        </p:sp>
        <p:sp>
          <p:nvSpPr>
            <p:cNvPr name="TextBox 6" id="6"/>
            <p:cNvSpPr txBox="true"/>
            <p:nvPr/>
          </p:nvSpPr>
          <p:spPr>
            <a:xfrm>
              <a:off x="0" y="-38100"/>
              <a:ext cx="462490" cy="2959908"/>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599045" y="-94685"/>
            <a:ext cx="16448819" cy="7612971"/>
          </a:xfrm>
          <a:prstGeom prst="rect">
            <a:avLst/>
          </a:prstGeom>
        </p:spPr>
        <p:txBody>
          <a:bodyPr anchor="t" rtlCol="false" tIns="0" lIns="0" bIns="0" rIns="0">
            <a:spAutoFit/>
          </a:bodyPr>
          <a:lstStyle/>
          <a:p>
            <a:pPr algn="l" marL="2341080" indent="-1170540" lvl="1">
              <a:lnSpc>
                <a:spcPts val="15180"/>
              </a:lnSpc>
              <a:buFont typeface="Arial"/>
              <a:buChar char="•"/>
            </a:pPr>
            <a:r>
              <a:rPr lang="en-US" sz="10843" spc="-672">
                <a:solidFill>
                  <a:srgbClr val="FFFFFF"/>
                </a:solidFill>
                <a:latin typeface="DM Sans"/>
                <a:ea typeface="DM Sans"/>
                <a:cs typeface="DM Sans"/>
                <a:sym typeface="DM Sans"/>
              </a:rPr>
              <a:t>Indian Startup Funding Dashboard</a:t>
            </a:r>
          </a:p>
          <a:p>
            <a:pPr algn="l" marL="2341080" indent="-1170540" lvl="1">
              <a:lnSpc>
                <a:spcPts val="15180"/>
              </a:lnSpc>
              <a:buFont typeface="Arial"/>
              <a:buChar char="•"/>
            </a:pPr>
          </a:p>
          <a:p>
            <a:pPr algn="l">
              <a:lnSpc>
                <a:spcPts val="15180"/>
              </a:lnSpc>
            </a:pPr>
          </a:p>
        </p:txBody>
      </p:sp>
      <p:sp>
        <p:nvSpPr>
          <p:cNvPr name="TextBox 8" id="8"/>
          <p:cNvSpPr txBox="true"/>
          <p:nvPr/>
        </p:nvSpPr>
        <p:spPr>
          <a:xfrm rot="0">
            <a:off x="7154548" y="3975509"/>
            <a:ext cx="9146315" cy="1749425"/>
          </a:xfrm>
          <a:prstGeom prst="rect">
            <a:avLst/>
          </a:prstGeom>
        </p:spPr>
        <p:txBody>
          <a:bodyPr anchor="t" rtlCol="false" tIns="0" lIns="0" bIns="0" rIns="0">
            <a:spAutoFit/>
          </a:bodyPr>
          <a:lstStyle/>
          <a:p>
            <a:pPr algn="l">
              <a:lnSpc>
                <a:spcPts val="7000"/>
              </a:lnSpc>
            </a:pPr>
            <a:r>
              <a:rPr lang="en-US" sz="5000" i="true" spc="-310">
                <a:solidFill>
                  <a:srgbClr val="5CE1E6"/>
                </a:solidFill>
                <a:latin typeface="DM Sans Italics"/>
                <a:ea typeface="DM Sans Italics"/>
                <a:cs typeface="DM Sans Italics"/>
                <a:sym typeface="DM Sans Italics"/>
              </a:rPr>
              <a:t>Visual Analytics and Funding Prediction Tool</a:t>
            </a:r>
          </a:p>
        </p:txBody>
      </p:sp>
      <p:grpSp>
        <p:nvGrpSpPr>
          <p:cNvPr name="Group 9" id="9"/>
          <p:cNvGrpSpPr/>
          <p:nvPr/>
        </p:nvGrpSpPr>
        <p:grpSpPr>
          <a:xfrm rot="0">
            <a:off x="12766227" y="7005500"/>
            <a:ext cx="205743" cy="205712"/>
            <a:chOff x="0" y="0"/>
            <a:chExt cx="54187" cy="54179"/>
          </a:xfrm>
        </p:grpSpPr>
        <p:sp>
          <p:nvSpPr>
            <p:cNvPr name="Freeform 10" id="10"/>
            <p:cNvSpPr/>
            <p:nvPr/>
          </p:nvSpPr>
          <p:spPr>
            <a:xfrm flipH="false" flipV="false" rot="0">
              <a:off x="0" y="0"/>
              <a:ext cx="54187" cy="54179"/>
            </a:xfrm>
            <a:custGeom>
              <a:avLst/>
              <a:gdLst/>
              <a:ahLst/>
              <a:cxnLst/>
              <a:rect r="r" b="b" t="t" l="l"/>
              <a:pathLst>
                <a:path h="54179" w="54187">
                  <a:moveTo>
                    <a:pt x="0" y="0"/>
                  </a:moveTo>
                  <a:lnTo>
                    <a:pt x="54187" y="0"/>
                  </a:lnTo>
                  <a:lnTo>
                    <a:pt x="54187" y="54179"/>
                  </a:lnTo>
                  <a:lnTo>
                    <a:pt x="0" y="54179"/>
                  </a:lnTo>
                  <a:close/>
                </a:path>
              </a:pathLst>
            </a:custGeom>
            <a:solidFill>
              <a:srgbClr val="000000"/>
            </a:solidFill>
            <a:ln w="19050" cap="sq">
              <a:solidFill>
                <a:srgbClr val="FFFFFF"/>
              </a:solidFill>
              <a:prstDash val="solid"/>
              <a:miter/>
            </a:ln>
          </p:spPr>
        </p:sp>
        <p:sp>
          <p:nvSpPr>
            <p:cNvPr name="TextBox 11" id="11"/>
            <p:cNvSpPr txBox="true"/>
            <p:nvPr/>
          </p:nvSpPr>
          <p:spPr>
            <a:xfrm>
              <a:off x="0" y="-38100"/>
              <a:ext cx="54187" cy="92279"/>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2766227" y="9403068"/>
            <a:ext cx="205743" cy="205712"/>
            <a:chOff x="0" y="0"/>
            <a:chExt cx="54187" cy="54179"/>
          </a:xfrm>
        </p:grpSpPr>
        <p:sp>
          <p:nvSpPr>
            <p:cNvPr name="Freeform 13" id="13"/>
            <p:cNvSpPr/>
            <p:nvPr/>
          </p:nvSpPr>
          <p:spPr>
            <a:xfrm flipH="false" flipV="false" rot="0">
              <a:off x="0" y="0"/>
              <a:ext cx="54187" cy="54179"/>
            </a:xfrm>
            <a:custGeom>
              <a:avLst/>
              <a:gdLst/>
              <a:ahLst/>
              <a:cxnLst/>
              <a:rect r="r" b="b" t="t" l="l"/>
              <a:pathLst>
                <a:path h="54179" w="54187">
                  <a:moveTo>
                    <a:pt x="0" y="0"/>
                  </a:moveTo>
                  <a:lnTo>
                    <a:pt x="54187" y="0"/>
                  </a:lnTo>
                  <a:lnTo>
                    <a:pt x="54187" y="54179"/>
                  </a:lnTo>
                  <a:lnTo>
                    <a:pt x="0" y="54179"/>
                  </a:lnTo>
                  <a:close/>
                </a:path>
              </a:pathLst>
            </a:custGeom>
            <a:solidFill>
              <a:srgbClr val="000000"/>
            </a:solidFill>
            <a:ln w="19050" cap="sq">
              <a:solidFill>
                <a:srgbClr val="FFFFFF"/>
              </a:solidFill>
              <a:prstDash val="solid"/>
              <a:miter/>
            </a:ln>
          </p:spPr>
        </p:sp>
        <p:sp>
          <p:nvSpPr>
            <p:cNvPr name="TextBox 14" id="14"/>
            <p:cNvSpPr txBox="true"/>
            <p:nvPr/>
          </p:nvSpPr>
          <p:spPr>
            <a:xfrm>
              <a:off x="0" y="-38100"/>
              <a:ext cx="54187" cy="92279"/>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7056015">
            <a:off x="963062" y="-4714023"/>
            <a:ext cx="4005343" cy="9890012"/>
            <a:chOff x="0" y="0"/>
            <a:chExt cx="1054905" cy="2604777"/>
          </a:xfrm>
        </p:grpSpPr>
        <p:sp>
          <p:nvSpPr>
            <p:cNvPr name="Freeform 16" id="16"/>
            <p:cNvSpPr/>
            <p:nvPr/>
          </p:nvSpPr>
          <p:spPr>
            <a:xfrm flipH="false" flipV="false" rot="0">
              <a:off x="0" y="0"/>
              <a:ext cx="1054905" cy="2604777"/>
            </a:xfrm>
            <a:custGeom>
              <a:avLst/>
              <a:gdLst/>
              <a:ahLst/>
              <a:cxnLst/>
              <a:rect r="r" b="b" t="t" l="l"/>
              <a:pathLst>
                <a:path h="2604777" w="1054905">
                  <a:moveTo>
                    <a:pt x="0" y="0"/>
                  </a:moveTo>
                  <a:lnTo>
                    <a:pt x="1054905" y="0"/>
                  </a:lnTo>
                  <a:lnTo>
                    <a:pt x="1054905" y="2604777"/>
                  </a:lnTo>
                  <a:lnTo>
                    <a:pt x="0" y="2604777"/>
                  </a:lnTo>
                  <a:close/>
                </a:path>
              </a:pathLst>
            </a:custGeom>
            <a:gradFill rotWithShape="true">
              <a:gsLst>
                <a:gs pos="0">
                  <a:srgbClr val="131416">
                    <a:alpha val="0"/>
                  </a:srgbClr>
                </a:gs>
                <a:gs pos="100000">
                  <a:srgbClr val="FFFFFF">
                    <a:alpha val="100000"/>
                  </a:srgbClr>
                </a:gs>
              </a:gsLst>
              <a:lin ang="0"/>
            </a:gradFill>
          </p:spPr>
        </p:sp>
        <p:sp>
          <p:nvSpPr>
            <p:cNvPr name="TextBox 17" id="17"/>
            <p:cNvSpPr txBox="true"/>
            <p:nvPr/>
          </p:nvSpPr>
          <p:spPr>
            <a:xfrm>
              <a:off x="0" y="-38100"/>
              <a:ext cx="1054905" cy="2642877"/>
            </a:xfrm>
            <a:prstGeom prst="rect">
              <a:avLst/>
            </a:prstGeom>
          </p:spPr>
          <p:txBody>
            <a:bodyPr anchor="ctr" rtlCol="false" tIns="50800" lIns="50800" bIns="50800" rIns="50800"/>
            <a:lstStyle/>
            <a:p>
              <a:pPr algn="ctr">
                <a:lnSpc>
                  <a:spcPts val="2659"/>
                </a:lnSpc>
                <a:spcBef>
                  <a:spcPct val="0"/>
                </a:spcBef>
              </a:pPr>
            </a:p>
          </p:txBody>
        </p:sp>
      </p:grpSp>
      <p:grpSp>
        <p:nvGrpSpPr>
          <p:cNvPr name="Group 18" id="18"/>
          <p:cNvGrpSpPr/>
          <p:nvPr/>
        </p:nvGrpSpPr>
        <p:grpSpPr>
          <a:xfrm rot="0">
            <a:off x="12869099" y="7108356"/>
            <a:ext cx="3558228" cy="586078"/>
            <a:chOff x="0" y="0"/>
            <a:chExt cx="937147" cy="154358"/>
          </a:xfrm>
        </p:grpSpPr>
        <p:sp>
          <p:nvSpPr>
            <p:cNvPr name="Freeform 19" id="19"/>
            <p:cNvSpPr/>
            <p:nvPr/>
          </p:nvSpPr>
          <p:spPr>
            <a:xfrm flipH="false" flipV="false" rot="0">
              <a:off x="0" y="0"/>
              <a:ext cx="937146" cy="154358"/>
            </a:xfrm>
            <a:custGeom>
              <a:avLst/>
              <a:gdLst/>
              <a:ahLst/>
              <a:cxnLst/>
              <a:rect r="r" b="b" t="t" l="l"/>
              <a:pathLst>
                <a:path h="154358" w="937146">
                  <a:moveTo>
                    <a:pt x="77179" y="0"/>
                  </a:moveTo>
                  <a:lnTo>
                    <a:pt x="859968" y="0"/>
                  </a:lnTo>
                  <a:cubicBezTo>
                    <a:pt x="902592" y="0"/>
                    <a:pt x="937146" y="34554"/>
                    <a:pt x="937146" y="77179"/>
                  </a:cubicBezTo>
                  <a:lnTo>
                    <a:pt x="937146" y="77179"/>
                  </a:lnTo>
                  <a:cubicBezTo>
                    <a:pt x="937146" y="97648"/>
                    <a:pt x="929015" y="117279"/>
                    <a:pt x="914541" y="131753"/>
                  </a:cubicBezTo>
                  <a:cubicBezTo>
                    <a:pt x="900067" y="146227"/>
                    <a:pt x="880437" y="154358"/>
                    <a:pt x="859968" y="154358"/>
                  </a:cubicBezTo>
                  <a:lnTo>
                    <a:pt x="77179" y="154358"/>
                  </a:lnTo>
                  <a:cubicBezTo>
                    <a:pt x="56710" y="154358"/>
                    <a:pt x="37079" y="146227"/>
                    <a:pt x="22605" y="131753"/>
                  </a:cubicBezTo>
                  <a:cubicBezTo>
                    <a:pt x="8131" y="117279"/>
                    <a:pt x="0" y="97648"/>
                    <a:pt x="0" y="77179"/>
                  </a:cubicBezTo>
                  <a:lnTo>
                    <a:pt x="0" y="77179"/>
                  </a:lnTo>
                  <a:cubicBezTo>
                    <a:pt x="0" y="56710"/>
                    <a:pt x="8131" y="37079"/>
                    <a:pt x="22605" y="22605"/>
                  </a:cubicBezTo>
                  <a:cubicBezTo>
                    <a:pt x="37079" y="8131"/>
                    <a:pt x="56710" y="0"/>
                    <a:pt x="77179" y="0"/>
                  </a:cubicBezTo>
                  <a:close/>
                </a:path>
              </a:pathLst>
            </a:custGeom>
            <a:gradFill rotWithShape="true">
              <a:gsLst>
                <a:gs pos="0">
                  <a:srgbClr val="131416">
                    <a:alpha val="0"/>
                  </a:srgbClr>
                </a:gs>
                <a:gs pos="20000">
                  <a:srgbClr val="125371">
                    <a:alpha val="100000"/>
                  </a:srgbClr>
                </a:gs>
                <a:gs pos="40000">
                  <a:srgbClr val="5A97AE">
                    <a:alpha val="100000"/>
                  </a:srgbClr>
                </a:gs>
                <a:gs pos="60000">
                  <a:srgbClr val="FAAF8B">
                    <a:alpha val="100000"/>
                  </a:srgbClr>
                </a:gs>
                <a:gs pos="80000">
                  <a:srgbClr val="F82E67">
                    <a:alpha val="100000"/>
                  </a:srgbClr>
                </a:gs>
                <a:gs pos="100000">
                  <a:srgbClr val="A05889">
                    <a:alpha val="100000"/>
                  </a:srgbClr>
                </a:gs>
              </a:gsLst>
              <a:lin ang="0"/>
            </a:gradFill>
            <a:ln cap="rnd">
              <a:noFill/>
              <a:prstDash val="solid"/>
              <a:round/>
            </a:ln>
          </p:spPr>
        </p:sp>
        <p:sp>
          <p:nvSpPr>
            <p:cNvPr name="TextBox 20" id="20"/>
            <p:cNvSpPr txBox="true"/>
            <p:nvPr/>
          </p:nvSpPr>
          <p:spPr>
            <a:xfrm>
              <a:off x="0" y="-38100"/>
              <a:ext cx="937147" cy="192458"/>
            </a:xfrm>
            <a:prstGeom prst="rect">
              <a:avLst/>
            </a:prstGeom>
          </p:spPr>
          <p:txBody>
            <a:bodyPr anchor="ctr" rtlCol="false" tIns="50800" lIns="50800" bIns="50800" rIns="50800"/>
            <a:lstStyle/>
            <a:p>
              <a:pPr algn="ctr">
                <a:lnSpc>
                  <a:spcPts val="2659"/>
                </a:lnSpc>
              </a:pPr>
            </a:p>
          </p:txBody>
        </p:sp>
      </p:grpSp>
      <p:sp>
        <p:nvSpPr>
          <p:cNvPr name="TextBox 21" id="21"/>
          <p:cNvSpPr txBox="true"/>
          <p:nvPr/>
        </p:nvSpPr>
        <p:spPr>
          <a:xfrm rot="0">
            <a:off x="13055104" y="7177622"/>
            <a:ext cx="9241598" cy="2724203"/>
          </a:xfrm>
          <a:prstGeom prst="rect">
            <a:avLst/>
          </a:prstGeom>
        </p:spPr>
        <p:txBody>
          <a:bodyPr anchor="t" rtlCol="false" tIns="0" lIns="0" bIns="0" rIns="0">
            <a:spAutoFit/>
          </a:bodyPr>
          <a:lstStyle/>
          <a:p>
            <a:pPr algn="l">
              <a:lnSpc>
                <a:spcPts val="3147"/>
              </a:lnSpc>
            </a:pPr>
            <a:r>
              <a:rPr lang="en-US" sz="2247" spc="-139" b="true">
                <a:solidFill>
                  <a:srgbClr val="FFFFFF"/>
                </a:solidFill>
                <a:latin typeface="DM Sans Bold"/>
                <a:ea typeface="DM Sans Bold"/>
                <a:cs typeface="DM Sans Bold"/>
                <a:sym typeface="DM Sans Bold"/>
              </a:rPr>
              <a:t>Done by,</a:t>
            </a:r>
          </a:p>
          <a:p>
            <a:pPr algn="l">
              <a:lnSpc>
                <a:spcPts val="3147"/>
              </a:lnSpc>
            </a:pPr>
          </a:p>
          <a:p>
            <a:pPr algn="l">
              <a:lnSpc>
                <a:spcPts val="3147"/>
              </a:lnSpc>
            </a:pPr>
            <a:r>
              <a:rPr lang="en-US" sz="2247" spc="-139" b="true">
                <a:solidFill>
                  <a:srgbClr val="FFFFFF"/>
                </a:solidFill>
                <a:latin typeface="DM Sans Bold"/>
                <a:ea typeface="DM Sans Bold"/>
                <a:cs typeface="DM Sans Bold"/>
                <a:sym typeface="DM Sans Bold"/>
              </a:rPr>
              <a:t>Abishek R (22MIA1003)</a:t>
            </a:r>
          </a:p>
          <a:p>
            <a:pPr algn="l">
              <a:lnSpc>
                <a:spcPts val="3147"/>
              </a:lnSpc>
            </a:pPr>
            <a:r>
              <a:rPr lang="en-US" sz="2247" spc="-139" b="true">
                <a:solidFill>
                  <a:srgbClr val="FFFFFF"/>
                </a:solidFill>
                <a:latin typeface="DM Sans Bold"/>
                <a:ea typeface="DM Sans Bold"/>
                <a:cs typeface="DM Sans Bold"/>
                <a:sym typeface="DM Sans Bold"/>
              </a:rPr>
              <a:t>M Vishal (22MIA1014) </a:t>
            </a:r>
          </a:p>
          <a:p>
            <a:pPr algn="l">
              <a:lnSpc>
                <a:spcPts val="3147"/>
              </a:lnSpc>
            </a:pPr>
            <a:r>
              <a:rPr lang="en-US" sz="2247" spc="-139" b="true">
                <a:solidFill>
                  <a:srgbClr val="FFFFFF"/>
                </a:solidFill>
                <a:latin typeface="DM Sans Bold"/>
                <a:ea typeface="DM Sans Bold"/>
                <a:cs typeface="DM Sans Bold"/>
                <a:sym typeface="DM Sans Bold"/>
              </a:rPr>
              <a:t>A R Keerthana (22MIA1017)</a:t>
            </a:r>
          </a:p>
          <a:p>
            <a:pPr algn="l">
              <a:lnSpc>
                <a:spcPts val="3147"/>
              </a:lnSpc>
            </a:pPr>
            <a:r>
              <a:rPr lang="en-US" sz="2247" spc="-139" b="true">
                <a:solidFill>
                  <a:srgbClr val="FFFFFF"/>
                </a:solidFill>
                <a:latin typeface="DM Sans Bold"/>
                <a:ea typeface="DM Sans Bold"/>
                <a:cs typeface="DM Sans Bold"/>
                <a:sym typeface="DM Sans Bold"/>
              </a:rPr>
              <a:t>Phoobesh S (22MIA1072)</a:t>
            </a:r>
          </a:p>
          <a:p>
            <a:pPr algn="l">
              <a:lnSpc>
                <a:spcPts val="3147"/>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31416">
                <a:alpha val="100000"/>
              </a:srgbClr>
            </a:gs>
            <a:gs pos="20000">
              <a:srgbClr val="125371">
                <a:alpha val="100000"/>
              </a:srgbClr>
            </a:gs>
            <a:gs pos="40000">
              <a:srgbClr val="5A97AE">
                <a:alpha val="100000"/>
              </a:srgbClr>
            </a:gs>
            <a:gs pos="60000">
              <a:srgbClr val="FAAF8B">
                <a:alpha val="100000"/>
              </a:srgbClr>
            </a:gs>
            <a:gs pos="80000">
              <a:srgbClr val="F82E67">
                <a:alpha val="100000"/>
              </a:srgbClr>
            </a:gs>
            <a:gs pos="100000">
              <a:srgbClr val="A05889">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p:cSld>
    <p:bg>
      <p:bgPr>
        <a:solidFill>
          <a:srgbClr val="131416"/>
        </a:solidFill>
      </p:bgPr>
    </p:bg>
    <p:spTree>
      <p:nvGrpSpPr>
        <p:cNvPr id="1" name=""/>
        <p:cNvGrpSpPr/>
        <p:nvPr/>
      </p:nvGrpSpPr>
      <p:grpSpPr>
        <a:xfrm>
          <a:off x="0" y="0"/>
          <a:ext cx="0" cy="0"/>
          <a:chOff x="0" y="0"/>
          <a:chExt cx="0" cy="0"/>
        </a:xfrm>
      </p:grpSpPr>
      <p:grpSp>
        <p:nvGrpSpPr>
          <p:cNvPr name="Group 2" id="2"/>
          <p:cNvGrpSpPr/>
          <p:nvPr/>
        </p:nvGrpSpPr>
        <p:grpSpPr>
          <a:xfrm rot="-5400000">
            <a:off x="7272182" y="-9160993"/>
            <a:ext cx="2449189" cy="20028624"/>
            <a:chOff x="0" y="0"/>
            <a:chExt cx="645054" cy="5275029"/>
          </a:xfrm>
        </p:grpSpPr>
        <p:sp>
          <p:nvSpPr>
            <p:cNvPr name="Freeform 3" id="3"/>
            <p:cNvSpPr/>
            <p:nvPr/>
          </p:nvSpPr>
          <p:spPr>
            <a:xfrm flipH="false" flipV="false" rot="0">
              <a:off x="0" y="0"/>
              <a:ext cx="645054" cy="5275029"/>
            </a:xfrm>
            <a:custGeom>
              <a:avLst/>
              <a:gdLst/>
              <a:ahLst/>
              <a:cxnLst/>
              <a:rect r="r" b="b" t="t" l="l"/>
              <a:pathLst>
                <a:path h="5275029" w="645054">
                  <a:moveTo>
                    <a:pt x="0" y="0"/>
                  </a:moveTo>
                  <a:lnTo>
                    <a:pt x="645054" y="0"/>
                  </a:lnTo>
                  <a:lnTo>
                    <a:pt x="645054" y="5275029"/>
                  </a:lnTo>
                  <a:lnTo>
                    <a:pt x="0" y="5275029"/>
                  </a:lnTo>
                  <a:close/>
                </a:path>
              </a:pathLst>
            </a:custGeom>
            <a:gradFill rotWithShape="true">
              <a:gsLst>
                <a:gs pos="0">
                  <a:srgbClr val="131416">
                    <a:alpha val="100000"/>
                  </a:srgbClr>
                </a:gs>
                <a:gs pos="50000">
                  <a:srgbClr val="125371">
                    <a:alpha val="100000"/>
                  </a:srgbClr>
                </a:gs>
                <a:gs pos="100000">
                  <a:srgbClr val="5A97AE">
                    <a:alpha val="100000"/>
                  </a:srgbClr>
                </a:gs>
              </a:gsLst>
              <a:lin ang="0"/>
            </a:gradFill>
          </p:spPr>
        </p:sp>
        <p:sp>
          <p:nvSpPr>
            <p:cNvPr name="TextBox 4" id="4"/>
            <p:cNvSpPr txBox="true"/>
            <p:nvPr/>
          </p:nvSpPr>
          <p:spPr>
            <a:xfrm>
              <a:off x="0" y="-38100"/>
              <a:ext cx="645054" cy="5313129"/>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4934310">
            <a:off x="7528098" y="-1387748"/>
            <a:ext cx="2388142" cy="20028624"/>
            <a:chOff x="0" y="0"/>
            <a:chExt cx="628976" cy="5275029"/>
          </a:xfrm>
        </p:grpSpPr>
        <p:sp>
          <p:nvSpPr>
            <p:cNvPr name="Freeform 6" id="6"/>
            <p:cNvSpPr/>
            <p:nvPr/>
          </p:nvSpPr>
          <p:spPr>
            <a:xfrm flipH="false" flipV="false" rot="0">
              <a:off x="0" y="0"/>
              <a:ext cx="628976" cy="5275029"/>
            </a:xfrm>
            <a:custGeom>
              <a:avLst/>
              <a:gdLst/>
              <a:ahLst/>
              <a:cxnLst/>
              <a:rect r="r" b="b" t="t" l="l"/>
              <a:pathLst>
                <a:path h="5275029" w="628976">
                  <a:moveTo>
                    <a:pt x="0" y="0"/>
                  </a:moveTo>
                  <a:lnTo>
                    <a:pt x="628976" y="0"/>
                  </a:lnTo>
                  <a:lnTo>
                    <a:pt x="628976" y="5275029"/>
                  </a:lnTo>
                  <a:lnTo>
                    <a:pt x="0" y="5275029"/>
                  </a:lnTo>
                  <a:close/>
                </a:path>
              </a:pathLst>
            </a:custGeom>
            <a:gradFill rotWithShape="true">
              <a:gsLst>
                <a:gs pos="0">
                  <a:srgbClr val="131416">
                    <a:alpha val="100000"/>
                  </a:srgbClr>
                </a:gs>
                <a:gs pos="50000">
                  <a:srgbClr val="125371">
                    <a:alpha val="100000"/>
                  </a:srgbClr>
                </a:gs>
                <a:gs pos="100000">
                  <a:srgbClr val="5A97AE">
                    <a:alpha val="100000"/>
                  </a:srgbClr>
                </a:gs>
              </a:gsLst>
              <a:lin ang="0"/>
            </a:gradFill>
          </p:spPr>
        </p:sp>
        <p:sp>
          <p:nvSpPr>
            <p:cNvPr name="TextBox 7" id="7"/>
            <p:cNvSpPr txBox="true"/>
            <p:nvPr/>
          </p:nvSpPr>
          <p:spPr>
            <a:xfrm>
              <a:off x="0" y="-38100"/>
              <a:ext cx="628976" cy="5313129"/>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5920017">
            <a:off x="8364197" y="174688"/>
            <a:ext cx="2961368" cy="20888407"/>
            <a:chOff x="0" y="0"/>
            <a:chExt cx="779949" cy="5501473"/>
          </a:xfrm>
        </p:grpSpPr>
        <p:sp>
          <p:nvSpPr>
            <p:cNvPr name="Freeform 9" id="9"/>
            <p:cNvSpPr/>
            <p:nvPr/>
          </p:nvSpPr>
          <p:spPr>
            <a:xfrm flipH="false" flipV="false" rot="0">
              <a:off x="0" y="0"/>
              <a:ext cx="779949" cy="5501473"/>
            </a:xfrm>
            <a:custGeom>
              <a:avLst/>
              <a:gdLst/>
              <a:ahLst/>
              <a:cxnLst/>
              <a:rect r="r" b="b" t="t" l="l"/>
              <a:pathLst>
                <a:path h="5501473" w="779949">
                  <a:moveTo>
                    <a:pt x="0" y="0"/>
                  </a:moveTo>
                  <a:lnTo>
                    <a:pt x="779949" y="0"/>
                  </a:lnTo>
                  <a:lnTo>
                    <a:pt x="779949" y="5501473"/>
                  </a:lnTo>
                  <a:lnTo>
                    <a:pt x="0" y="5501473"/>
                  </a:lnTo>
                  <a:close/>
                </a:path>
              </a:pathLst>
            </a:custGeom>
            <a:gradFill rotWithShape="true">
              <a:gsLst>
                <a:gs pos="0">
                  <a:srgbClr val="131416">
                    <a:alpha val="100000"/>
                  </a:srgbClr>
                </a:gs>
                <a:gs pos="50000">
                  <a:srgbClr val="125371">
                    <a:alpha val="100000"/>
                  </a:srgbClr>
                </a:gs>
                <a:gs pos="100000">
                  <a:srgbClr val="5A97AE">
                    <a:alpha val="100000"/>
                  </a:srgbClr>
                </a:gs>
              </a:gsLst>
              <a:lin ang="0"/>
            </a:gradFill>
          </p:spPr>
        </p:sp>
        <p:sp>
          <p:nvSpPr>
            <p:cNvPr name="TextBox 10" id="10"/>
            <p:cNvSpPr txBox="true"/>
            <p:nvPr/>
          </p:nvSpPr>
          <p:spPr>
            <a:xfrm>
              <a:off x="0" y="-38100"/>
              <a:ext cx="779949" cy="5539573"/>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4773431">
            <a:off x="5939435" y="2354987"/>
            <a:ext cx="2961368" cy="16979413"/>
            <a:chOff x="0" y="0"/>
            <a:chExt cx="779949" cy="4471944"/>
          </a:xfrm>
        </p:grpSpPr>
        <p:sp>
          <p:nvSpPr>
            <p:cNvPr name="Freeform 12" id="12"/>
            <p:cNvSpPr/>
            <p:nvPr/>
          </p:nvSpPr>
          <p:spPr>
            <a:xfrm flipH="false" flipV="false" rot="0">
              <a:off x="0" y="0"/>
              <a:ext cx="779949" cy="4471944"/>
            </a:xfrm>
            <a:custGeom>
              <a:avLst/>
              <a:gdLst/>
              <a:ahLst/>
              <a:cxnLst/>
              <a:rect r="r" b="b" t="t" l="l"/>
              <a:pathLst>
                <a:path h="4471944" w="779949">
                  <a:moveTo>
                    <a:pt x="0" y="0"/>
                  </a:moveTo>
                  <a:lnTo>
                    <a:pt x="779949" y="0"/>
                  </a:lnTo>
                  <a:lnTo>
                    <a:pt x="779949" y="4471944"/>
                  </a:lnTo>
                  <a:lnTo>
                    <a:pt x="0" y="4471944"/>
                  </a:lnTo>
                  <a:close/>
                </a:path>
              </a:pathLst>
            </a:custGeom>
            <a:gradFill rotWithShape="true">
              <a:gsLst>
                <a:gs pos="0">
                  <a:srgbClr val="131416">
                    <a:alpha val="100000"/>
                  </a:srgbClr>
                </a:gs>
                <a:gs pos="50000">
                  <a:srgbClr val="125371">
                    <a:alpha val="100000"/>
                  </a:srgbClr>
                </a:gs>
                <a:gs pos="100000">
                  <a:srgbClr val="5A97AE">
                    <a:alpha val="100000"/>
                  </a:srgbClr>
                </a:gs>
              </a:gsLst>
              <a:lin ang="0"/>
            </a:gradFill>
          </p:spPr>
        </p:sp>
        <p:sp>
          <p:nvSpPr>
            <p:cNvPr name="TextBox 13" id="13"/>
            <p:cNvSpPr txBox="true"/>
            <p:nvPr/>
          </p:nvSpPr>
          <p:spPr>
            <a:xfrm>
              <a:off x="0" y="-38100"/>
              <a:ext cx="779949" cy="4510044"/>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7056015">
            <a:off x="963062" y="-4714023"/>
            <a:ext cx="4005343" cy="9890012"/>
            <a:chOff x="0" y="0"/>
            <a:chExt cx="1054905" cy="2604777"/>
          </a:xfrm>
        </p:grpSpPr>
        <p:sp>
          <p:nvSpPr>
            <p:cNvPr name="Freeform 15" id="15"/>
            <p:cNvSpPr/>
            <p:nvPr/>
          </p:nvSpPr>
          <p:spPr>
            <a:xfrm flipH="false" flipV="false" rot="0">
              <a:off x="0" y="0"/>
              <a:ext cx="1054905" cy="2604777"/>
            </a:xfrm>
            <a:custGeom>
              <a:avLst/>
              <a:gdLst/>
              <a:ahLst/>
              <a:cxnLst/>
              <a:rect r="r" b="b" t="t" l="l"/>
              <a:pathLst>
                <a:path h="2604777" w="1054905">
                  <a:moveTo>
                    <a:pt x="0" y="0"/>
                  </a:moveTo>
                  <a:lnTo>
                    <a:pt x="1054905" y="0"/>
                  </a:lnTo>
                  <a:lnTo>
                    <a:pt x="1054905" y="2604777"/>
                  </a:lnTo>
                  <a:lnTo>
                    <a:pt x="0" y="2604777"/>
                  </a:lnTo>
                  <a:close/>
                </a:path>
              </a:pathLst>
            </a:custGeom>
            <a:gradFill rotWithShape="true">
              <a:gsLst>
                <a:gs pos="0">
                  <a:srgbClr val="131416">
                    <a:alpha val="0"/>
                  </a:srgbClr>
                </a:gs>
                <a:gs pos="100000">
                  <a:srgbClr val="FFFFFF">
                    <a:alpha val="100000"/>
                  </a:srgbClr>
                </a:gs>
              </a:gsLst>
              <a:lin ang="0"/>
            </a:gradFill>
          </p:spPr>
        </p:sp>
        <p:sp>
          <p:nvSpPr>
            <p:cNvPr name="TextBox 16" id="16"/>
            <p:cNvSpPr txBox="true"/>
            <p:nvPr/>
          </p:nvSpPr>
          <p:spPr>
            <a:xfrm>
              <a:off x="0" y="-38100"/>
              <a:ext cx="1054905" cy="2642877"/>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10221056" y="2648201"/>
            <a:ext cx="936489" cy="936489"/>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0" id="20"/>
          <p:cNvSpPr txBox="true"/>
          <p:nvPr/>
        </p:nvSpPr>
        <p:spPr>
          <a:xfrm rot="0">
            <a:off x="1640764" y="2687514"/>
            <a:ext cx="6539906" cy="1288069"/>
          </a:xfrm>
          <a:prstGeom prst="rect">
            <a:avLst/>
          </a:prstGeom>
        </p:spPr>
        <p:txBody>
          <a:bodyPr anchor="t" rtlCol="false" tIns="0" lIns="0" bIns="0" rIns="0">
            <a:spAutoFit/>
          </a:bodyPr>
          <a:lstStyle/>
          <a:p>
            <a:pPr algn="l">
              <a:lnSpc>
                <a:spcPts val="9660"/>
              </a:lnSpc>
            </a:pPr>
            <a:r>
              <a:rPr lang="en-US" sz="9660" spc="-598">
                <a:solidFill>
                  <a:srgbClr val="FFFFFF"/>
                </a:solidFill>
                <a:latin typeface="DM Sans"/>
                <a:ea typeface="DM Sans"/>
                <a:cs typeface="DM Sans"/>
                <a:sym typeface="DM Sans"/>
              </a:rPr>
              <a:t>Tech Stack</a:t>
            </a:r>
          </a:p>
        </p:txBody>
      </p:sp>
      <p:sp>
        <p:nvSpPr>
          <p:cNvPr name="TextBox 21" id="21"/>
          <p:cNvSpPr txBox="true"/>
          <p:nvPr/>
        </p:nvSpPr>
        <p:spPr>
          <a:xfrm rot="0">
            <a:off x="11388438" y="2562476"/>
            <a:ext cx="5551841" cy="1518285"/>
          </a:xfrm>
          <a:prstGeom prst="rect">
            <a:avLst/>
          </a:prstGeom>
        </p:spPr>
        <p:txBody>
          <a:bodyPr anchor="t" rtlCol="false" tIns="0" lIns="0" bIns="0" rIns="0">
            <a:spAutoFit/>
          </a:bodyPr>
          <a:lstStyle/>
          <a:p>
            <a:pPr algn="l">
              <a:lnSpc>
                <a:spcPts val="2939"/>
              </a:lnSpc>
            </a:pPr>
            <a:r>
              <a:rPr lang="en-US" sz="2099" spc="-130" b="true">
                <a:solidFill>
                  <a:srgbClr val="FFFFFF"/>
                </a:solidFill>
                <a:latin typeface="Arial Bold"/>
                <a:ea typeface="Arial Bold"/>
                <a:cs typeface="Arial Bold"/>
                <a:sym typeface="Arial Bold"/>
              </a:rPr>
              <a:t>Data Source:</a:t>
            </a:r>
          </a:p>
          <a:p>
            <a:pPr algn="l">
              <a:lnSpc>
                <a:spcPts val="2939"/>
              </a:lnSpc>
            </a:pPr>
            <a:r>
              <a:rPr lang="en-US" sz="2099" spc="-130" b="true">
                <a:solidFill>
                  <a:srgbClr val="FFFFFF"/>
                </a:solidFill>
                <a:latin typeface="Arial Bold"/>
                <a:ea typeface="Arial Bold"/>
                <a:cs typeface="Arial Bold"/>
                <a:sym typeface="Arial Bold"/>
              </a:rPr>
              <a:t>Indian Startup Funding Dataset (Kaggle + other curated sources)</a:t>
            </a:r>
          </a:p>
          <a:p>
            <a:pPr algn="l">
              <a:lnSpc>
                <a:spcPts val="2939"/>
              </a:lnSpc>
            </a:pPr>
          </a:p>
        </p:txBody>
      </p:sp>
      <p:sp>
        <p:nvSpPr>
          <p:cNvPr name="TextBox 22" id="22"/>
          <p:cNvSpPr txBox="true"/>
          <p:nvPr/>
        </p:nvSpPr>
        <p:spPr>
          <a:xfrm rot="0">
            <a:off x="10452686" y="2717632"/>
            <a:ext cx="473230" cy="711903"/>
          </a:xfrm>
          <a:prstGeom prst="rect">
            <a:avLst/>
          </a:prstGeom>
        </p:spPr>
        <p:txBody>
          <a:bodyPr anchor="t" rtlCol="false" tIns="0" lIns="0" bIns="0" rIns="0">
            <a:spAutoFit/>
          </a:bodyPr>
          <a:lstStyle/>
          <a:p>
            <a:pPr algn="ctr">
              <a:lnSpc>
                <a:spcPts val="5841"/>
              </a:lnSpc>
            </a:pPr>
            <a:r>
              <a:rPr lang="en-US" sz="4172" spc="-258">
                <a:solidFill>
                  <a:srgbClr val="131416"/>
                </a:solidFill>
                <a:latin typeface="DM Sans"/>
                <a:ea typeface="DM Sans"/>
                <a:cs typeface="DM Sans"/>
                <a:sym typeface="DM Sans"/>
              </a:rPr>
              <a:t>1</a:t>
            </a:r>
          </a:p>
        </p:txBody>
      </p:sp>
      <p:grpSp>
        <p:nvGrpSpPr>
          <p:cNvPr name="Group 23" id="23"/>
          <p:cNvGrpSpPr/>
          <p:nvPr/>
        </p:nvGrpSpPr>
        <p:grpSpPr>
          <a:xfrm rot="0">
            <a:off x="10221056" y="4773673"/>
            <a:ext cx="936489" cy="936489"/>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sp>
        <p:sp>
          <p:nvSpPr>
            <p:cNvPr name="TextBox 25" id="2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6" id="26"/>
          <p:cNvSpPr txBox="true"/>
          <p:nvPr/>
        </p:nvSpPr>
        <p:spPr>
          <a:xfrm rot="0">
            <a:off x="11282749" y="4437595"/>
            <a:ext cx="5551841" cy="2361565"/>
          </a:xfrm>
          <a:prstGeom prst="rect">
            <a:avLst/>
          </a:prstGeom>
        </p:spPr>
        <p:txBody>
          <a:bodyPr anchor="t" rtlCol="false" tIns="0" lIns="0" bIns="0" rIns="0">
            <a:spAutoFit/>
          </a:bodyPr>
          <a:lstStyle/>
          <a:p>
            <a:pPr algn="l">
              <a:lnSpc>
                <a:spcPts val="2659"/>
              </a:lnSpc>
            </a:pPr>
            <a:r>
              <a:rPr lang="en-US" sz="1899" spc="-117" b="true">
                <a:solidFill>
                  <a:srgbClr val="FFFFFF"/>
                </a:solidFill>
                <a:latin typeface="Arial Bold"/>
                <a:ea typeface="Arial Bold"/>
                <a:cs typeface="Arial Bold"/>
                <a:sym typeface="Arial Bold"/>
              </a:rPr>
              <a:t>🔧 Tools &amp; Libraries:</a:t>
            </a:r>
          </a:p>
          <a:p>
            <a:pPr algn="l" marL="410209" indent="-205105" lvl="1">
              <a:lnSpc>
                <a:spcPts val="2659"/>
              </a:lnSpc>
              <a:buFont typeface="Arial"/>
              <a:buChar char="•"/>
            </a:pPr>
            <a:r>
              <a:rPr lang="en-US" b="true" sz="1899" spc="-117">
                <a:solidFill>
                  <a:srgbClr val="FFFFFF"/>
                </a:solidFill>
                <a:latin typeface="Arial Bold"/>
                <a:ea typeface="Arial Bold"/>
                <a:cs typeface="Arial Bold"/>
                <a:sym typeface="Arial Bold"/>
              </a:rPr>
              <a:t>Streamlit – For building the interactive dashboard</a:t>
            </a:r>
          </a:p>
          <a:p>
            <a:pPr algn="l" marL="410209" indent="-205105" lvl="1">
              <a:lnSpc>
                <a:spcPts val="2659"/>
              </a:lnSpc>
              <a:buFont typeface="Arial"/>
              <a:buChar char="•"/>
            </a:pPr>
            <a:r>
              <a:rPr lang="en-US" b="true" sz="1899" spc="-117">
                <a:solidFill>
                  <a:srgbClr val="FFFFFF"/>
                </a:solidFill>
                <a:latin typeface="Arial Bold"/>
                <a:ea typeface="Arial Bold"/>
                <a:cs typeface="Arial Bold"/>
                <a:sym typeface="Arial Bold"/>
              </a:rPr>
              <a:t>Plotly – For rich, dynamic visualizations</a:t>
            </a:r>
          </a:p>
          <a:p>
            <a:pPr algn="l" marL="410209" indent="-205105" lvl="1">
              <a:lnSpc>
                <a:spcPts val="2659"/>
              </a:lnSpc>
              <a:buFont typeface="Arial"/>
              <a:buChar char="•"/>
            </a:pPr>
            <a:r>
              <a:rPr lang="en-US" b="true" sz="1899" spc="-117">
                <a:solidFill>
                  <a:srgbClr val="FFFFFF"/>
                </a:solidFill>
                <a:latin typeface="Arial Bold"/>
                <a:ea typeface="Arial Bold"/>
                <a:cs typeface="Arial Bold"/>
                <a:sym typeface="Arial Bold"/>
              </a:rPr>
              <a:t>Scikit-learn / XGBoost – For training the ML model</a:t>
            </a:r>
          </a:p>
          <a:p>
            <a:pPr algn="l" marL="410209" indent="-205105" lvl="1">
              <a:lnSpc>
                <a:spcPts val="2659"/>
              </a:lnSpc>
              <a:buFont typeface="Arial"/>
              <a:buChar char="•"/>
            </a:pPr>
            <a:r>
              <a:rPr lang="en-US" b="true" sz="1899" spc="-117">
                <a:solidFill>
                  <a:srgbClr val="FFFFFF"/>
                </a:solidFill>
                <a:latin typeface="Arial Bold"/>
                <a:ea typeface="Arial Bold"/>
                <a:cs typeface="Arial Bold"/>
                <a:sym typeface="Arial Bold"/>
              </a:rPr>
              <a:t>Pandas &amp; NumPy – For data manipulation and cleaning</a:t>
            </a:r>
          </a:p>
          <a:p>
            <a:pPr algn="l">
              <a:lnSpc>
                <a:spcPts val="2659"/>
              </a:lnSpc>
            </a:pPr>
          </a:p>
        </p:txBody>
      </p:sp>
      <p:sp>
        <p:nvSpPr>
          <p:cNvPr name="TextBox 27" id="27"/>
          <p:cNvSpPr txBox="true"/>
          <p:nvPr/>
        </p:nvSpPr>
        <p:spPr>
          <a:xfrm rot="0">
            <a:off x="10452686" y="4843103"/>
            <a:ext cx="473230" cy="711903"/>
          </a:xfrm>
          <a:prstGeom prst="rect">
            <a:avLst/>
          </a:prstGeom>
        </p:spPr>
        <p:txBody>
          <a:bodyPr anchor="t" rtlCol="false" tIns="0" lIns="0" bIns="0" rIns="0">
            <a:spAutoFit/>
          </a:bodyPr>
          <a:lstStyle/>
          <a:p>
            <a:pPr algn="ctr">
              <a:lnSpc>
                <a:spcPts val="5841"/>
              </a:lnSpc>
            </a:pPr>
            <a:r>
              <a:rPr lang="en-US" sz="4172" spc="-258">
                <a:solidFill>
                  <a:srgbClr val="131416"/>
                </a:solidFill>
                <a:latin typeface="DM Sans"/>
                <a:ea typeface="DM Sans"/>
                <a:cs typeface="DM Sans"/>
                <a:sym typeface="DM Sans"/>
              </a:rPr>
              <a:t>2</a:t>
            </a:r>
          </a:p>
        </p:txBody>
      </p:sp>
      <p:grpSp>
        <p:nvGrpSpPr>
          <p:cNvPr name="Group 28" id="28"/>
          <p:cNvGrpSpPr/>
          <p:nvPr/>
        </p:nvGrpSpPr>
        <p:grpSpPr>
          <a:xfrm rot="0">
            <a:off x="10221056" y="6897113"/>
            <a:ext cx="936489" cy="936489"/>
            <a:chOff x="0" y="0"/>
            <a:chExt cx="812800" cy="812800"/>
          </a:xfrm>
        </p:grpSpPr>
        <p:sp>
          <p:nvSpPr>
            <p:cNvPr name="Freeform 29" id="2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p:spPr>
        </p:sp>
        <p:sp>
          <p:nvSpPr>
            <p:cNvPr name="TextBox 30" id="3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31" id="31"/>
          <p:cNvSpPr txBox="true"/>
          <p:nvPr/>
        </p:nvSpPr>
        <p:spPr>
          <a:xfrm rot="0">
            <a:off x="11388438" y="6976069"/>
            <a:ext cx="5551841" cy="1082675"/>
          </a:xfrm>
          <a:prstGeom prst="rect">
            <a:avLst/>
          </a:prstGeom>
        </p:spPr>
        <p:txBody>
          <a:bodyPr anchor="t" rtlCol="false" tIns="0" lIns="0" bIns="0" rIns="0">
            <a:spAutoFit/>
          </a:bodyPr>
          <a:lstStyle/>
          <a:p>
            <a:pPr algn="l">
              <a:lnSpc>
                <a:spcPts val="2799"/>
              </a:lnSpc>
            </a:pPr>
            <a:r>
              <a:rPr lang="en-US" sz="1999" spc="-123" b="true">
                <a:solidFill>
                  <a:srgbClr val="FFFFFF"/>
                </a:solidFill>
                <a:latin typeface="Arial Bold"/>
                <a:ea typeface="Arial Bold"/>
                <a:cs typeface="Arial Bold"/>
                <a:sym typeface="Arial Bold"/>
              </a:rPr>
              <a:t>Languages Used:</a:t>
            </a:r>
          </a:p>
          <a:p>
            <a:pPr algn="l">
              <a:lnSpc>
                <a:spcPts val="2799"/>
              </a:lnSpc>
            </a:pPr>
            <a:r>
              <a:rPr lang="en-US" sz="1999" spc="-123" b="true">
                <a:solidFill>
                  <a:srgbClr val="FFFFFF"/>
                </a:solidFill>
                <a:latin typeface="Arial Bold"/>
                <a:ea typeface="Arial Bold"/>
                <a:cs typeface="Arial Bold"/>
                <a:sym typeface="Arial Bold"/>
              </a:rPr>
              <a:t>Python (core language powering the entire pipeline)</a:t>
            </a:r>
          </a:p>
          <a:p>
            <a:pPr algn="l">
              <a:lnSpc>
                <a:spcPts val="2799"/>
              </a:lnSpc>
            </a:pPr>
          </a:p>
        </p:txBody>
      </p:sp>
      <p:sp>
        <p:nvSpPr>
          <p:cNvPr name="TextBox 32" id="32"/>
          <p:cNvSpPr txBox="true"/>
          <p:nvPr/>
        </p:nvSpPr>
        <p:spPr>
          <a:xfrm rot="0">
            <a:off x="10452686" y="6966544"/>
            <a:ext cx="473230" cy="711903"/>
          </a:xfrm>
          <a:prstGeom prst="rect">
            <a:avLst/>
          </a:prstGeom>
        </p:spPr>
        <p:txBody>
          <a:bodyPr anchor="t" rtlCol="false" tIns="0" lIns="0" bIns="0" rIns="0">
            <a:spAutoFit/>
          </a:bodyPr>
          <a:lstStyle/>
          <a:p>
            <a:pPr algn="ctr">
              <a:lnSpc>
                <a:spcPts val="5841"/>
              </a:lnSpc>
            </a:pPr>
            <a:r>
              <a:rPr lang="en-US" sz="4172" spc="-258">
                <a:solidFill>
                  <a:srgbClr val="131416"/>
                </a:solidFill>
                <a:latin typeface="DM Sans"/>
                <a:ea typeface="DM Sans"/>
                <a:cs typeface="DM Sans"/>
                <a:sym typeface="DM Sans"/>
              </a:rPr>
              <a:t>3</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131416"/>
        </a:solidFill>
      </p:bgPr>
    </p:bg>
    <p:spTree>
      <p:nvGrpSpPr>
        <p:cNvPr id="1" name=""/>
        <p:cNvGrpSpPr/>
        <p:nvPr/>
      </p:nvGrpSpPr>
      <p:grpSpPr>
        <a:xfrm>
          <a:off x="0" y="0"/>
          <a:ext cx="0" cy="0"/>
          <a:chOff x="0" y="0"/>
          <a:chExt cx="0" cy="0"/>
        </a:xfrm>
      </p:grpSpPr>
      <p:grpSp>
        <p:nvGrpSpPr>
          <p:cNvPr name="Group 2" id="2"/>
          <p:cNvGrpSpPr/>
          <p:nvPr/>
        </p:nvGrpSpPr>
        <p:grpSpPr>
          <a:xfrm rot="-5400000">
            <a:off x="7696939" y="-1254266"/>
            <a:ext cx="1658959" cy="20028624"/>
            <a:chOff x="0" y="0"/>
            <a:chExt cx="436928" cy="5275029"/>
          </a:xfrm>
        </p:grpSpPr>
        <p:sp>
          <p:nvSpPr>
            <p:cNvPr name="Freeform 3" id="3"/>
            <p:cNvSpPr/>
            <p:nvPr/>
          </p:nvSpPr>
          <p:spPr>
            <a:xfrm flipH="false" flipV="false" rot="0">
              <a:off x="0" y="0"/>
              <a:ext cx="436928" cy="5275029"/>
            </a:xfrm>
            <a:custGeom>
              <a:avLst/>
              <a:gdLst/>
              <a:ahLst/>
              <a:cxnLst/>
              <a:rect r="r" b="b" t="t" l="l"/>
              <a:pathLst>
                <a:path h="5275029" w="436928">
                  <a:moveTo>
                    <a:pt x="0" y="0"/>
                  </a:moveTo>
                  <a:lnTo>
                    <a:pt x="436928" y="0"/>
                  </a:lnTo>
                  <a:lnTo>
                    <a:pt x="436928" y="5275029"/>
                  </a:lnTo>
                  <a:lnTo>
                    <a:pt x="0" y="5275029"/>
                  </a:lnTo>
                  <a:close/>
                </a:path>
              </a:pathLst>
            </a:custGeom>
            <a:gradFill rotWithShape="true">
              <a:gsLst>
                <a:gs pos="0">
                  <a:srgbClr val="131416">
                    <a:alpha val="100000"/>
                  </a:srgbClr>
                </a:gs>
                <a:gs pos="50000">
                  <a:srgbClr val="FAAF8B">
                    <a:alpha val="100000"/>
                  </a:srgbClr>
                </a:gs>
                <a:gs pos="100000">
                  <a:srgbClr val="F82E67">
                    <a:alpha val="100000"/>
                  </a:srgbClr>
                </a:gs>
              </a:gsLst>
              <a:lin ang="0"/>
            </a:gradFill>
          </p:spPr>
        </p:sp>
        <p:sp>
          <p:nvSpPr>
            <p:cNvPr name="TextBox 4" id="4"/>
            <p:cNvSpPr txBox="true"/>
            <p:nvPr/>
          </p:nvSpPr>
          <p:spPr>
            <a:xfrm>
              <a:off x="0" y="-38100"/>
              <a:ext cx="436928" cy="5313129"/>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5400000">
            <a:off x="7696939" y="-119040"/>
            <a:ext cx="1658959" cy="20028624"/>
            <a:chOff x="0" y="0"/>
            <a:chExt cx="436928" cy="5275029"/>
          </a:xfrm>
        </p:grpSpPr>
        <p:sp>
          <p:nvSpPr>
            <p:cNvPr name="Freeform 6" id="6"/>
            <p:cNvSpPr/>
            <p:nvPr/>
          </p:nvSpPr>
          <p:spPr>
            <a:xfrm flipH="false" flipV="false" rot="0">
              <a:off x="0" y="0"/>
              <a:ext cx="436928" cy="5275029"/>
            </a:xfrm>
            <a:custGeom>
              <a:avLst/>
              <a:gdLst/>
              <a:ahLst/>
              <a:cxnLst/>
              <a:rect r="r" b="b" t="t" l="l"/>
              <a:pathLst>
                <a:path h="5275029" w="436928">
                  <a:moveTo>
                    <a:pt x="0" y="0"/>
                  </a:moveTo>
                  <a:lnTo>
                    <a:pt x="436928" y="0"/>
                  </a:lnTo>
                  <a:lnTo>
                    <a:pt x="436928" y="5275029"/>
                  </a:lnTo>
                  <a:lnTo>
                    <a:pt x="0" y="5275029"/>
                  </a:lnTo>
                  <a:close/>
                </a:path>
              </a:pathLst>
            </a:custGeom>
            <a:gradFill rotWithShape="true">
              <a:gsLst>
                <a:gs pos="0">
                  <a:srgbClr val="131416">
                    <a:alpha val="100000"/>
                  </a:srgbClr>
                </a:gs>
                <a:gs pos="50000">
                  <a:srgbClr val="FAAF8B">
                    <a:alpha val="100000"/>
                  </a:srgbClr>
                </a:gs>
                <a:gs pos="100000">
                  <a:srgbClr val="F82E67">
                    <a:alpha val="100000"/>
                  </a:srgbClr>
                </a:gs>
              </a:gsLst>
              <a:lin ang="0"/>
            </a:gradFill>
          </p:spPr>
        </p:sp>
        <p:sp>
          <p:nvSpPr>
            <p:cNvPr name="TextBox 7" id="7"/>
            <p:cNvSpPr txBox="true"/>
            <p:nvPr/>
          </p:nvSpPr>
          <p:spPr>
            <a:xfrm>
              <a:off x="0" y="-38100"/>
              <a:ext cx="436928" cy="5313129"/>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1489704" y="814376"/>
            <a:ext cx="6539906" cy="2511726"/>
          </a:xfrm>
          <a:prstGeom prst="rect">
            <a:avLst/>
          </a:prstGeom>
        </p:spPr>
        <p:txBody>
          <a:bodyPr anchor="t" rtlCol="false" tIns="0" lIns="0" bIns="0" rIns="0">
            <a:spAutoFit/>
          </a:bodyPr>
          <a:lstStyle/>
          <a:p>
            <a:pPr algn="l">
              <a:lnSpc>
                <a:spcPts val="9660"/>
              </a:lnSpc>
            </a:pPr>
            <a:r>
              <a:rPr lang="en-US" sz="9660" spc="-598">
                <a:solidFill>
                  <a:srgbClr val="FFFFFF"/>
                </a:solidFill>
                <a:latin typeface="DM Sans"/>
                <a:ea typeface="DM Sans"/>
                <a:cs typeface="DM Sans"/>
                <a:sym typeface="DM Sans"/>
              </a:rPr>
              <a:t>Dataset</a:t>
            </a:r>
          </a:p>
          <a:p>
            <a:pPr algn="l">
              <a:lnSpc>
                <a:spcPts val="9660"/>
              </a:lnSpc>
            </a:pPr>
            <a:r>
              <a:rPr lang="en-US" sz="9660" spc="-598">
                <a:solidFill>
                  <a:srgbClr val="FFFFFF"/>
                </a:solidFill>
                <a:latin typeface="DM Sans"/>
                <a:ea typeface="DM Sans"/>
                <a:cs typeface="DM Sans"/>
                <a:sym typeface="DM Sans"/>
              </a:rPr>
              <a:t>Overview</a:t>
            </a:r>
          </a:p>
        </p:txBody>
      </p:sp>
      <p:sp>
        <p:nvSpPr>
          <p:cNvPr name="TextBox 9" id="9"/>
          <p:cNvSpPr txBox="true"/>
          <p:nvPr/>
        </p:nvSpPr>
        <p:spPr>
          <a:xfrm rot="0">
            <a:off x="507817" y="4002317"/>
            <a:ext cx="6863697" cy="1323340"/>
          </a:xfrm>
          <a:prstGeom prst="rect">
            <a:avLst/>
          </a:prstGeom>
        </p:spPr>
        <p:txBody>
          <a:bodyPr anchor="t" rtlCol="false" tIns="0" lIns="0" bIns="0" rIns="0">
            <a:spAutoFit/>
          </a:bodyPr>
          <a:lstStyle/>
          <a:p>
            <a:pPr algn="l">
              <a:lnSpc>
                <a:spcPts val="2659"/>
              </a:lnSpc>
            </a:pPr>
            <a:r>
              <a:rPr lang="en-US" sz="1899" spc="-117">
                <a:solidFill>
                  <a:srgbClr val="FFFFFF"/>
                </a:solidFill>
                <a:latin typeface="DM Sans"/>
                <a:ea typeface="DM Sans"/>
                <a:cs typeface="DM Sans"/>
                <a:sym typeface="DM Sans"/>
              </a:rPr>
              <a:t>The dataset used for this project captures detailed information on startup funding rounds in India, sourced from public platforms like Kaggle. It has been cleaned and preprocessed to retain the most relevant fields for visualization and prediction.</a:t>
            </a:r>
          </a:p>
        </p:txBody>
      </p:sp>
      <p:sp>
        <p:nvSpPr>
          <p:cNvPr name="TextBox 10" id="10"/>
          <p:cNvSpPr txBox="true"/>
          <p:nvPr/>
        </p:nvSpPr>
        <p:spPr>
          <a:xfrm rot="0">
            <a:off x="8353401" y="465594"/>
            <a:ext cx="9566077" cy="2990215"/>
          </a:xfrm>
          <a:prstGeom prst="rect">
            <a:avLst/>
          </a:prstGeom>
        </p:spPr>
        <p:txBody>
          <a:bodyPr anchor="t" rtlCol="false" tIns="0" lIns="0" bIns="0" rIns="0">
            <a:spAutoFit/>
          </a:bodyPr>
          <a:lstStyle/>
          <a:p>
            <a:pPr algn="l">
              <a:lnSpc>
                <a:spcPts val="2659"/>
              </a:lnSpc>
              <a:spcBef>
                <a:spcPct val="0"/>
              </a:spcBef>
            </a:pPr>
            <a:r>
              <a:rPr lang="en-US" sz="1899">
                <a:solidFill>
                  <a:srgbClr val="FFFFFF"/>
                </a:solidFill>
                <a:latin typeface="Canva Sans"/>
                <a:ea typeface="Canva Sans"/>
                <a:cs typeface="Canva Sans"/>
                <a:sym typeface="Canva Sans"/>
              </a:rPr>
              <a:t>🔑 Key Fields:</a:t>
            </a:r>
          </a:p>
          <a:p>
            <a:pPr algn="l">
              <a:lnSpc>
                <a:spcPts val="2659"/>
              </a:lnSpc>
              <a:spcBef>
                <a:spcPct val="0"/>
              </a:spcBef>
            </a:pPr>
            <a:r>
              <a:rPr lang="en-US" sz="1899">
                <a:solidFill>
                  <a:srgbClr val="FFFFFF"/>
                </a:solidFill>
                <a:latin typeface="Canva Sans"/>
                <a:ea typeface="Canva Sans"/>
                <a:cs typeface="Canva Sans"/>
                <a:sym typeface="Canva Sans"/>
              </a:rPr>
              <a:t>Startup Name – Name of the startup that received funding</a:t>
            </a:r>
          </a:p>
          <a:p>
            <a:pPr algn="l">
              <a:lnSpc>
                <a:spcPts val="2659"/>
              </a:lnSpc>
              <a:spcBef>
                <a:spcPct val="0"/>
              </a:spcBef>
            </a:pPr>
            <a:r>
              <a:rPr lang="en-US" sz="1899">
                <a:solidFill>
                  <a:srgbClr val="FFFFFF"/>
                </a:solidFill>
                <a:latin typeface="Canva Sans"/>
                <a:ea typeface="Canva Sans"/>
                <a:cs typeface="Canva Sans"/>
                <a:sym typeface="Canva Sans"/>
              </a:rPr>
              <a:t>City – Location where the startup is headquartered</a:t>
            </a:r>
          </a:p>
          <a:p>
            <a:pPr algn="l">
              <a:lnSpc>
                <a:spcPts val="2659"/>
              </a:lnSpc>
              <a:spcBef>
                <a:spcPct val="0"/>
              </a:spcBef>
            </a:pPr>
            <a:r>
              <a:rPr lang="en-US" sz="1899">
                <a:solidFill>
                  <a:srgbClr val="FFFFFF"/>
                </a:solidFill>
                <a:latin typeface="Canva Sans"/>
                <a:ea typeface="Canva Sans"/>
                <a:cs typeface="Canva Sans"/>
                <a:sym typeface="Canva Sans"/>
              </a:rPr>
              <a:t>Industry Vertical – Sector to which the startup belongs (e.g., E-commerce, FinTech)</a:t>
            </a:r>
          </a:p>
          <a:p>
            <a:pPr algn="l">
              <a:lnSpc>
                <a:spcPts val="2659"/>
              </a:lnSpc>
              <a:spcBef>
                <a:spcPct val="0"/>
              </a:spcBef>
            </a:pPr>
            <a:r>
              <a:rPr lang="en-US" sz="1899">
                <a:solidFill>
                  <a:srgbClr val="FFFFFF"/>
                </a:solidFill>
                <a:latin typeface="Canva Sans"/>
                <a:ea typeface="Canva Sans"/>
                <a:cs typeface="Canva Sans"/>
                <a:sym typeface="Canva Sans"/>
              </a:rPr>
              <a:t>SubVertical – More specific category within the industry</a:t>
            </a:r>
          </a:p>
          <a:p>
            <a:pPr algn="l">
              <a:lnSpc>
                <a:spcPts val="2659"/>
              </a:lnSpc>
              <a:spcBef>
                <a:spcPct val="0"/>
              </a:spcBef>
            </a:pPr>
            <a:r>
              <a:rPr lang="en-US" sz="1899">
                <a:solidFill>
                  <a:srgbClr val="FFFFFF"/>
                </a:solidFill>
                <a:latin typeface="Canva Sans"/>
                <a:ea typeface="Canva Sans"/>
                <a:cs typeface="Canva Sans"/>
                <a:sym typeface="Canva Sans"/>
              </a:rPr>
              <a:t>Investment Type – Type of funding (e.g., Seed Funding, Series A, Angel Investment)</a:t>
            </a:r>
          </a:p>
          <a:p>
            <a:pPr algn="l">
              <a:lnSpc>
                <a:spcPts val="2659"/>
              </a:lnSpc>
              <a:spcBef>
                <a:spcPct val="0"/>
              </a:spcBef>
            </a:pPr>
            <a:r>
              <a:rPr lang="en-US" sz="1899">
                <a:solidFill>
                  <a:srgbClr val="FFFFFF"/>
                </a:solidFill>
                <a:latin typeface="Canva Sans"/>
                <a:ea typeface="Canva Sans"/>
                <a:cs typeface="Canva Sans"/>
                <a:sym typeface="Canva Sans"/>
              </a:rPr>
              <a:t>Investors Name – Names of the investors involved in the funding round</a:t>
            </a:r>
          </a:p>
          <a:p>
            <a:pPr algn="l">
              <a:lnSpc>
                <a:spcPts val="2659"/>
              </a:lnSpc>
              <a:spcBef>
                <a:spcPct val="0"/>
              </a:spcBef>
            </a:pPr>
            <a:r>
              <a:rPr lang="en-US" sz="1899">
                <a:solidFill>
                  <a:srgbClr val="FFFFFF"/>
                </a:solidFill>
                <a:latin typeface="Canva Sans"/>
                <a:ea typeface="Canva Sans"/>
                <a:cs typeface="Canva Sans"/>
                <a:sym typeface="Canva Sans"/>
              </a:rPr>
              <a:t>Amount in INR (Cr) – Amount of funding received, converted into Crores</a:t>
            </a:r>
          </a:p>
          <a:p>
            <a:pPr algn="l">
              <a:lnSpc>
                <a:spcPts val="2659"/>
              </a:lnSpc>
              <a:spcBef>
                <a:spcPct val="0"/>
              </a:spcBef>
            </a:pPr>
            <a:r>
              <a:rPr lang="en-US" sz="1899">
                <a:solidFill>
                  <a:srgbClr val="FFFFFF"/>
                </a:solidFill>
                <a:latin typeface="Canva Sans"/>
                <a:ea typeface="Canva Sans"/>
                <a:cs typeface="Canva Sans"/>
                <a:sym typeface="Canva Sans"/>
              </a:rPr>
              <a:t>Year – Year in which the funding was announced</a:t>
            </a:r>
          </a:p>
        </p:txBody>
      </p:sp>
      <p:sp>
        <p:nvSpPr>
          <p:cNvPr name="TextBox 11" id="11"/>
          <p:cNvSpPr txBox="true"/>
          <p:nvPr/>
        </p:nvSpPr>
        <p:spPr>
          <a:xfrm rot="0">
            <a:off x="8353401" y="3820160"/>
            <a:ext cx="9130159" cy="1323340"/>
          </a:xfrm>
          <a:prstGeom prst="rect">
            <a:avLst/>
          </a:prstGeom>
        </p:spPr>
        <p:txBody>
          <a:bodyPr anchor="t" rtlCol="false" tIns="0" lIns="0" bIns="0" rIns="0">
            <a:spAutoFit/>
          </a:bodyPr>
          <a:lstStyle/>
          <a:p>
            <a:pPr algn="l">
              <a:lnSpc>
                <a:spcPts val="2659"/>
              </a:lnSpc>
              <a:spcBef>
                <a:spcPct val="0"/>
              </a:spcBef>
            </a:pPr>
            <a:r>
              <a:rPr lang="en-US" sz="1899">
                <a:solidFill>
                  <a:srgbClr val="FFFFFF"/>
                </a:solidFill>
                <a:latin typeface="Canva Sans"/>
                <a:ea typeface="Canva Sans"/>
                <a:cs typeface="Canva Sans"/>
                <a:sym typeface="Canva Sans"/>
              </a:rPr>
              <a:t>🔧 Derived Fields (Feature Engineering):</a:t>
            </a:r>
          </a:p>
          <a:p>
            <a:pPr algn="l">
              <a:lnSpc>
                <a:spcPts val="2659"/>
              </a:lnSpc>
              <a:spcBef>
                <a:spcPct val="0"/>
              </a:spcBef>
            </a:pPr>
            <a:r>
              <a:rPr lang="en-US" sz="1899">
                <a:solidFill>
                  <a:srgbClr val="FFFFFF"/>
                </a:solidFill>
                <a:latin typeface="Canva Sans"/>
                <a:ea typeface="Canva Sans"/>
                <a:cs typeface="Canva Sans"/>
                <a:sym typeface="Canva Sans"/>
              </a:rPr>
              <a:t>Investor Count – Number of investors per startup round (used in visualization)</a:t>
            </a:r>
          </a:p>
          <a:p>
            <a:pPr algn="l">
              <a:lnSpc>
                <a:spcPts val="2659"/>
              </a:lnSpc>
              <a:spcBef>
                <a:spcPct val="0"/>
              </a:spcBef>
            </a:pPr>
            <a:r>
              <a:rPr lang="en-US" sz="1899">
                <a:solidFill>
                  <a:srgbClr val="FFFFFF"/>
                </a:solidFill>
                <a:latin typeface="Canva Sans"/>
                <a:ea typeface="Canva Sans"/>
                <a:cs typeface="Canva Sans"/>
                <a:sym typeface="Canva Sans"/>
              </a:rPr>
              <a:t>Funding Amount (Numeric) – Cleaned and standardized for modeling</a:t>
            </a:r>
          </a:p>
          <a:p>
            <a:pPr algn="l">
              <a:lnSpc>
                <a:spcPts val="2659"/>
              </a:lnSpc>
              <a:spcBef>
                <a:spcPct val="0"/>
              </a:spcBef>
            </a:pPr>
            <a:r>
              <a:rPr lang="en-US" sz="1899">
                <a:solidFill>
                  <a:srgbClr val="FFFFFF"/>
                </a:solidFill>
                <a:latin typeface="Canva Sans"/>
                <a:ea typeface="Canva Sans"/>
                <a:cs typeface="Canva Sans"/>
                <a:sym typeface="Canva Sans"/>
              </a:rPr>
              <a:t>Encoded Features – City, Industry, and Investment Type encoded for ML model</a:t>
            </a:r>
          </a:p>
        </p:txBody>
      </p:sp>
      <p:grpSp>
        <p:nvGrpSpPr>
          <p:cNvPr name="Group 12" id="12"/>
          <p:cNvGrpSpPr/>
          <p:nvPr/>
        </p:nvGrpSpPr>
        <p:grpSpPr>
          <a:xfrm rot="-5400000">
            <a:off x="8070099" y="-2913226"/>
            <a:ext cx="1658959" cy="20028624"/>
            <a:chOff x="0" y="0"/>
            <a:chExt cx="436928" cy="5275029"/>
          </a:xfrm>
        </p:grpSpPr>
        <p:sp>
          <p:nvSpPr>
            <p:cNvPr name="Freeform 13" id="13"/>
            <p:cNvSpPr/>
            <p:nvPr/>
          </p:nvSpPr>
          <p:spPr>
            <a:xfrm flipH="false" flipV="false" rot="0">
              <a:off x="0" y="0"/>
              <a:ext cx="436928" cy="5275029"/>
            </a:xfrm>
            <a:custGeom>
              <a:avLst/>
              <a:gdLst/>
              <a:ahLst/>
              <a:cxnLst/>
              <a:rect r="r" b="b" t="t" l="l"/>
              <a:pathLst>
                <a:path h="5275029" w="436928">
                  <a:moveTo>
                    <a:pt x="0" y="0"/>
                  </a:moveTo>
                  <a:lnTo>
                    <a:pt x="436928" y="0"/>
                  </a:lnTo>
                  <a:lnTo>
                    <a:pt x="436928" y="5275029"/>
                  </a:lnTo>
                  <a:lnTo>
                    <a:pt x="0" y="5275029"/>
                  </a:lnTo>
                  <a:close/>
                </a:path>
              </a:pathLst>
            </a:custGeom>
            <a:gradFill rotWithShape="true">
              <a:gsLst>
                <a:gs pos="0">
                  <a:srgbClr val="131416">
                    <a:alpha val="100000"/>
                  </a:srgbClr>
                </a:gs>
                <a:gs pos="50000">
                  <a:srgbClr val="FAAF8B">
                    <a:alpha val="100000"/>
                  </a:srgbClr>
                </a:gs>
                <a:gs pos="100000">
                  <a:srgbClr val="F82E67">
                    <a:alpha val="100000"/>
                  </a:srgbClr>
                </a:gs>
              </a:gsLst>
              <a:lin ang="0"/>
            </a:gradFill>
          </p:spPr>
        </p:sp>
        <p:sp>
          <p:nvSpPr>
            <p:cNvPr name="TextBox 14" id="14"/>
            <p:cNvSpPr txBox="true"/>
            <p:nvPr/>
          </p:nvSpPr>
          <p:spPr>
            <a:xfrm>
              <a:off x="0" y="-38100"/>
              <a:ext cx="436928" cy="5313129"/>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false" flipV="false" rot="0">
            <a:off x="1832295" y="1648366"/>
            <a:ext cx="15301292" cy="8415711"/>
          </a:xfrm>
          <a:custGeom>
            <a:avLst/>
            <a:gdLst/>
            <a:ahLst/>
            <a:cxnLst/>
            <a:rect r="r" b="b" t="t" l="l"/>
            <a:pathLst>
              <a:path h="8415711" w="15301292">
                <a:moveTo>
                  <a:pt x="0" y="0"/>
                </a:moveTo>
                <a:lnTo>
                  <a:pt x="15301293" y="0"/>
                </a:lnTo>
                <a:lnTo>
                  <a:pt x="15301293" y="8415711"/>
                </a:lnTo>
                <a:lnTo>
                  <a:pt x="0" y="8415711"/>
                </a:lnTo>
                <a:lnTo>
                  <a:pt x="0" y="0"/>
                </a:lnTo>
                <a:close/>
              </a:path>
            </a:pathLst>
          </a:custGeom>
          <a:blipFill>
            <a:blip r:embed="rId2"/>
            <a:stretch>
              <a:fillRect l="0" t="0" r="0" b="0"/>
            </a:stretch>
          </a:blipFill>
        </p:spPr>
      </p:sp>
      <p:sp>
        <p:nvSpPr>
          <p:cNvPr name="TextBox 3" id="3"/>
          <p:cNvSpPr txBox="true"/>
          <p:nvPr/>
        </p:nvSpPr>
        <p:spPr>
          <a:xfrm rot="0">
            <a:off x="534044" y="358139"/>
            <a:ext cx="4389934" cy="1104959"/>
          </a:xfrm>
          <a:prstGeom prst="rect">
            <a:avLst/>
          </a:prstGeom>
        </p:spPr>
        <p:txBody>
          <a:bodyPr anchor="t" rtlCol="false" tIns="0" lIns="0" bIns="0" rIns="0">
            <a:spAutoFit/>
          </a:bodyPr>
          <a:lstStyle/>
          <a:p>
            <a:pPr algn="ctr">
              <a:lnSpc>
                <a:spcPts val="9044"/>
              </a:lnSpc>
              <a:spcBef>
                <a:spcPct val="0"/>
              </a:spcBef>
            </a:pPr>
            <a:r>
              <a:rPr lang="en-US" b="true" sz="6460">
                <a:solidFill>
                  <a:srgbClr val="FFFFFF"/>
                </a:solidFill>
                <a:latin typeface="Canva Sans Bold"/>
                <a:ea typeface="Canva Sans Bold"/>
                <a:cs typeface="Canva Sans Bold"/>
                <a:sym typeface="Canva Sans Bold"/>
              </a:rPr>
              <a:t>Dashboard</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true" flipV="false" rot="-2242186">
            <a:off x="10317088" y="-461090"/>
            <a:ext cx="11181158" cy="11209180"/>
          </a:xfrm>
          <a:custGeom>
            <a:avLst/>
            <a:gdLst/>
            <a:ahLst/>
            <a:cxnLst/>
            <a:rect r="r" b="b" t="t" l="l"/>
            <a:pathLst>
              <a:path h="11209180" w="11181158">
                <a:moveTo>
                  <a:pt x="11181157" y="0"/>
                </a:moveTo>
                <a:lnTo>
                  <a:pt x="0" y="0"/>
                </a:lnTo>
                <a:lnTo>
                  <a:pt x="0" y="11209180"/>
                </a:lnTo>
                <a:lnTo>
                  <a:pt x="11181157" y="11209180"/>
                </a:lnTo>
                <a:lnTo>
                  <a:pt x="11181157" y="0"/>
                </a:lnTo>
                <a:close/>
              </a:path>
            </a:pathLst>
          </a:custGeom>
          <a:blipFill>
            <a:blip r:embed="rId2"/>
            <a:stretch>
              <a:fillRect l="0" t="0" r="0" b="0"/>
            </a:stretch>
          </a:blipFill>
        </p:spPr>
      </p:sp>
      <p:sp>
        <p:nvSpPr>
          <p:cNvPr name="TextBox 3" id="3"/>
          <p:cNvSpPr txBox="true"/>
          <p:nvPr/>
        </p:nvSpPr>
        <p:spPr>
          <a:xfrm rot="0">
            <a:off x="-2145046" y="395428"/>
            <a:ext cx="9876743" cy="770593"/>
          </a:xfrm>
          <a:prstGeom prst="rect">
            <a:avLst/>
          </a:prstGeom>
        </p:spPr>
        <p:txBody>
          <a:bodyPr anchor="t" rtlCol="false" tIns="0" lIns="0" bIns="0" rIns="0">
            <a:spAutoFit/>
          </a:bodyPr>
          <a:lstStyle/>
          <a:p>
            <a:pPr algn="ctr">
              <a:lnSpc>
                <a:spcPts val="6351"/>
              </a:lnSpc>
              <a:spcBef>
                <a:spcPct val="0"/>
              </a:spcBef>
            </a:pPr>
            <a:r>
              <a:rPr lang="en-US" b="true" sz="4536">
                <a:solidFill>
                  <a:srgbClr val="38B6FF"/>
                </a:solidFill>
                <a:latin typeface="Canva Sans Bold"/>
                <a:ea typeface="Canva Sans Bold"/>
                <a:cs typeface="Canva Sans Bold"/>
                <a:sym typeface="Canva Sans Bold"/>
              </a:rPr>
              <a:t>🚀 Deliverables</a:t>
            </a:r>
          </a:p>
        </p:txBody>
      </p:sp>
      <p:sp>
        <p:nvSpPr>
          <p:cNvPr name="TextBox 4" id="4"/>
          <p:cNvSpPr txBox="true"/>
          <p:nvPr/>
        </p:nvSpPr>
        <p:spPr>
          <a:xfrm rot="0">
            <a:off x="620589" y="1511632"/>
            <a:ext cx="16307876" cy="1362711"/>
          </a:xfrm>
          <a:prstGeom prst="rect">
            <a:avLst/>
          </a:prstGeom>
        </p:spPr>
        <p:txBody>
          <a:bodyPr anchor="t" rtlCol="false" tIns="0" lIns="0" bIns="0" rIns="0">
            <a:spAutoFit/>
          </a:bodyPr>
          <a:lstStyle/>
          <a:p>
            <a:pPr algn="l">
              <a:lnSpc>
                <a:spcPts val="3639"/>
              </a:lnSpc>
              <a:spcBef>
                <a:spcPct val="0"/>
              </a:spcBef>
            </a:pPr>
            <a:r>
              <a:rPr lang="en-US" sz="2599">
                <a:solidFill>
                  <a:srgbClr val="FFFFFF"/>
                </a:solidFill>
                <a:latin typeface="Canva Sans"/>
                <a:ea typeface="Canva Sans"/>
                <a:cs typeface="Canva Sans"/>
                <a:sym typeface="Canva Sans"/>
              </a:rPr>
              <a:t>This project culminates in a fully functional and interactive dashboard, along with predictive analytics capabilities. </a:t>
            </a:r>
          </a:p>
          <a:p>
            <a:pPr algn="l">
              <a:lnSpc>
                <a:spcPts val="3639"/>
              </a:lnSpc>
              <a:spcBef>
                <a:spcPct val="0"/>
              </a:spcBef>
            </a:pPr>
            <a:r>
              <a:rPr lang="en-US" sz="2599">
                <a:solidFill>
                  <a:srgbClr val="FFFFFF"/>
                </a:solidFill>
                <a:latin typeface="Canva Sans"/>
                <a:ea typeface="Canva Sans"/>
                <a:cs typeface="Canva Sans"/>
                <a:sym typeface="Canva Sans"/>
              </a:rPr>
              <a:t>The key deliverables are:</a:t>
            </a:r>
          </a:p>
        </p:txBody>
      </p:sp>
      <p:sp>
        <p:nvSpPr>
          <p:cNvPr name="TextBox 5" id="5"/>
          <p:cNvSpPr txBox="true"/>
          <p:nvPr/>
        </p:nvSpPr>
        <p:spPr>
          <a:xfrm rot="0">
            <a:off x="4586540" y="2972781"/>
            <a:ext cx="7729314" cy="7006590"/>
          </a:xfrm>
          <a:prstGeom prst="rect">
            <a:avLst/>
          </a:prstGeom>
        </p:spPr>
        <p:txBody>
          <a:bodyPr anchor="t" rtlCol="false" tIns="0" lIns="0" bIns="0" rIns="0">
            <a:spAutoFit/>
          </a:bodyPr>
          <a:lstStyle/>
          <a:p>
            <a:pPr algn="l">
              <a:lnSpc>
                <a:spcPts val="3134"/>
              </a:lnSpc>
            </a:pPr>
            <a:r>
              <a:rPr lang="en-US" sz="1899" spc="-75">
                <a:solidFill>
                  <a:srgbClr val="FFFFFF"/>
                </a:solidFill>
                <a:latin typeface="Canva Sans"/>
                <a:ea typeface="Canva Sans"/>
                <a:cs typeface="Canva Sans"/>
                <a:sym typeface="Canva Sans"/>
              </a:rPr>
              <a:t>🔹 Interactive Streamlit Dashboard</a:t>
            </a:r>
          </a:p>
          <a:p>
            <a:pPr algn="l">
              <a:lnSpc>
                <a:spcPts val="3134"/>
              </a:lnSpc>
            </a:pPr>
            <a:r>
              <a:rPr lang="en-US" sz="1899" spc="-75">
                <a:solidFill>
                  <a:srgbClr val="FFFFFF"/>
                </a:solidFill>
                <a:latin typeface="Canva Sans"/>
                <a:ea typeface="Canva Sans"/>
                <a:cs typeface="Canva Sans"/>
                <a:sym typeface="Canva Sans"/>
              </a:rPr>
              <a:t>Multi-tab interface with Visualizations and Funding Prediction sections</a:t>
            </a:r>
          </a:p>
          <a:p>
            <a:pPr algn="l">
              <a:lnSpc>
                <a:spcPts val="3134"/>
              </a:lnSpc>
            </a:pPr>
            <a:r>
              <a:rPr lang="en-US" sz="1899" spc="-75">
                <a:solidFill>
                  <a:srgbClr val="FFFFFF"/>
                </a:solidFill>
                <a:latin typeface="Canva Sans"/>
                <a:ea typeface="Canva Sans"/>
                <a:cs typeface="Canva Sans"/>
                <a:sym typeface="Canva Sans"/>
              </a:rPr>
              <a:t>Filter options for Year, City, Industry, Investment Type</a:t>
            </a:r>
          </a:p>
          <a:p>
            <a:pPr algn="l">
              <a:lnSpc>
                <a:spcPts val="3134"/>
              </a:lnSpc>
            </a:pPr>
            <a:r>
              <a:rPr lang="en-US" sz="1899" spc="-75">
                <a:solidFill>
                  <a:srgbClr val="FFFFFF"/>
                </a:solidFill>
                <a:latin typeface="Canva Sans"/>
                <a:ea typeface="Canva Sans"/>
                <a:cs typeface="Canva Sans"/>
                <a:sym typeface="Canva Sans"/>
              </a:rPr>
              <a:t>Real-time updates to charts and KPIs based on user input</a:t>
            </a:r>
          </a:p>
          <a:p>
            <a:pPr algn="l">
              <a:lnSpc>
                <a:spcPts val="3134"/>
              </a:lnSpc>
            </a:pPr>
            <a:r>
              <a:rPr lang="en-US" sz="1899" spc="-75">
                <a:solidFill>
                  <a:srgbClr val="FFFFFF"/>
                </a:solidFill>
                <a:latin typeface="Canva Sans"/>
                <a:ea typeface="Canva Sans"/>
                <a:cs typeface="Canva Sans"/>
                <a:sym typeface="Canva Sans"/>
              </a:rPr>
              <a:t>🔹 Funding Trends Analysis</a:t>
            </a:r>
          </a:p>
          <a:p>
            <a:pPr algn="l">
              <a:lnSpc>
                <a:spcPts val="3134"/>
              </a:lnSpc>
            </a:pPr>
            <a:r>
              <a:rPr lang="en-US" sz="1899" spc="-75">
                <a:solidFill>
                  <a:srgbClr val="FFFFFF"/>
                </a:solidFill>
                <a:latin typeface="Canva Sans"/>
                <a:ea typeface="Canva Sans"/>
                <a:cs typeface="Canva Sans"/>
                <a:sym typeface="Canva Sans"/>
              </a:rPr>
              <a:t>Line charts showing funding volume over time</a:t>
            </a:r>
          </a:p>
          <a:p>
            <a:pPr algn="l">
              <a:lnSpc>
                <a:spcPts val="3134"/>
              </a:lnSpc>
            </a:pPr>
            <a:r>
              <a:rPr lang="en-US" sz="1899" spc="-75">
                <a:solidFill>
                  <a:srgbClr val="FFFFFF"/>
                </a:solidFill>
                <a:latin typeface="Canva Sans"/>
                <a:ea typeface="Canva Sans"/>
                <a:cs typeface="Canva Sans"/>
                <a:sym typeface="Canva Sans"/>
              </a:rPr>
              <a:t>Top 10 funded startups and city/industry-wise breakdowns</a:t>
            </a:r>
          </a:p>
          <a:p>
            <a:pPr algn="l">
              <a:lnSpc>
                <a:spcPts val="3134"/>
              </a:lnSpc>
            </a:pPr>
            <a:r>
              <a:rPr lang="en-US" sz="1899" spc="-75">
                <a:solidFill>
                  <a:srgbClr val="FFFFFF"/>
                </a:solidFill>
                <a:latin typeface="Canva Sans"/>
                <a:ea typeface="Canva Sans"/>
                <a:cs typeface="Canva Sans"/>
                <a:sym typeface="Canva Sans"/>
              </a:rPr>
              <a:t>Scatter plots highlighting investor count vs funding amount</a:t>
            </a:r>
          </a:p>
          <a:p>
            <a:pPr algn="l">
              <a:lnSpc>
                <a:spcPts val="3134"/>
              </a:lnSpc>
            </a:pPr>
            <a:r>
              <a:rPr lang="en-US" sz="1899" spc="-75">
                <a:solidFill>
                  <a:srgbClr val="FFFFFF"/>
                </a:solidFill>
                <a:latin typeface="Canva Sans"/>
                <a:ea typeface="Canva Sans"/>
                <a:cs typeface="Canva Sans"/>
                <a:sym typeface="Canva Sans"/>
              </a:rPr>
              <a:t>🔹 Machine Learning Prediction Tool</a:t>
            </a:r>
          </a:p>
          <a:p>
            <a:pPr algn="l">
              <a:lnSpc>
                <a:spcPts val="3134"/>
              </a:lnSpc>
            </a:pPr>
            <a:r>
              <a:rPr lang="en-US" sz="1899" spc="-75">
                <a:solidFill>
                  <a:srgbClr val="FFFFFF"/>
                </a:solidFill>
                <a:latin typeface="Canva Sans"/>
                <a:ea typeface="Canva Sans"/>
                <a:cs typeface="Canva Sans"/>
                <a:sym typeface="Canva Sans"/>
              </a:rPr>
              <a:t>Model trained using XGBoost Regressor</a:t>
            </a:r>
          </a:p>
          <a:p>
            <a:pPr algn="l">
              <a:lnSpc>
                <a:spcPts val="3134"/>
              </a:lnSpc>
            </a:pPr>
            <a:r>
              <a:rPr lang="en-US" sz="1899" spc="-75">
                <a:solidFill>
                  <a:srgbClr val="FFFFFF"/>
                </a:solidFill>
                <a:latin typeface="Canva Sans"/>
                <a:ea typeface="Canva Sans"/>
                <a:cs typeface="Canva Sans"/>
                <a:sym typeface="Canva Sans"/>
              </a:rPr>
              <a:t>Input-based prediction: Year, Industry, City, and Investment Type</a:t>
            </a:r>
          </a:p>
          <a:p>
            <a:pPr algn="l">
              <a:lnSpc>
                <a:spcPts val="3134"/>
              </a:lnSpc>
            </a:pPr>
            <a:r>
              <a:rPr lang="en-US" sz="1899" spc="-75">
                <a:solidFill>
                  <a:srgbClr val="FFFFFF"/>
                </a:solidFill>
                <a:latin typeface="Canva Sans"/>
                <a:ea typeface="Canva Sans"/>
                <a:cs typeface="Canva Sans"/>
                <a:sym typeface="Canva Sans"/>
              </a:rPr>
              <a:t>Displays estimated funding amount in Crores</a:t>
            </a:r>
          </a:p>
          <a:p>
            <a:pPr algn="l">
              <a:lnSpc>
                <a:spcPts val="3134"/>
              </a:lnSpc>
            </a:pPr>
            <a:r>
              <a:rPr lang="en-US" sz="1899" spc="-75">
                <a:solidFill>
                  <a:srgbClr val="FFFFFF"/>
                </a:solidFill>
                <a:latin typeface="Canva Sans"/>
                <a:ea typeface="Canva Sans"/>
                <a:cs typeface="Canva Sans"/>
                <a:sym typeface="Canva Sans"/>
              </a:rPr>
              <a:t>🔹 Feature Importance Insights</a:t>
            </a:r>
          </a:p>
          <a:p>
            <a:pPr algn="l">
              <a:lnSpc>
                <a:spcPts val="3134"/>
              </a:lnSpc>
            </a:pPr>
            <a:r>
              <a:rPr lang="en-US" sz="1899" spc="-75">
                <a:solidFill>
                  <a:srgbClr val="FFFFFF"/>
                </a:solidFill>
                <a:latin typeface="Canva Sans"/>
                <a:ea typeface="Canva Sans"/>
                <a:cs typeface="Canva Sans"/>
                <a:sym typeface="Canva Sans"/>
              </a:rPr>
              <a:t>Ranked contribution of features to funding predictions</a:t>
            </a:r>
          </a:p>
          <a:p>
            <a:pPr algn="l">
              <a:lnSpc>
                <a:spcPts val="3134"/>
              </a:lnSpc>
            </a:pPr>
            <a:r>
              <a:rPr lang="en-US" sz="1899" spc="-75">
                <a:solidFill>
                  <a:srgbClr val="FFFFFF"/>
                </a:solidFill>
                <a:latin typeface="Canva Sans"/>
                <a:ea typeface="Canva Sans"/>
                <a:cs typeface="Canva Sans"/>
                <a:sym typeface="Canva Sans"/>
              </a:rPr>
              <a:t>Empowers users to understand what factors drive investment outcomes</a:t>
            </a:r>
          </a:p>
          <a:p>
            <a:pPr algn="l">
              <a:lnSpc>
                <a:spcPts val="3134"/>
              </a:lnSpc>
            </a:pPr>
            <a:r>
              <a:rPr lang="en-US" sz="1899" spc="-75">
                <a:solidFill>
                  <a:srgbClr val="FFFFFF"/>
                </a:solidFill>
                <a:latin typeface="Canva Sans"/>
                <a:ea typeface="Canva Sans"/>
                <a:cs typeface="Canva Sans"/>
                <a:sym typeface="Canva Sans"/>
              </a:rPr>
              <a:t>🔹 Cleaned and Engineered Dataset</a:t>
            </a:r>
          </a:p>
          <a:p>
            <a:pPr algn="l">
              <a:lnSpc>
                <a:spcPts val="3134"/>
              </a:lnSpc>
            </a:pPr>
            <a:r>
              <a:rPr lang="en-US" sz="1899" spc="-75">
                <a:solidFill>
                  <a:srgbClr val="FFFFFF"/>
                </a:solidFill>
                <a:latin typeface="Canva Sans"/>
                <a:ea typeface="Canva Sans"/>
                <a:cs typeface="Canva Sans"/>
                <a:sym typeface="Canva Sans"/>
              </a:rPr>
              <a:t>Standardized data ready for analysis</a:t>
            </a:r>
          </a:p>
          <a:p>
            <a:pPr algn="l">
              <a:lnSpc>
                <a:spcPts val="3134"/>
              </a:lnSpc>
            </a:pPr>
            <a:r>
              <a:rPr lang="en-US" sz="1899" spc="-75">
                <a:solidFill>
                  <a:srgbClr val="FFFFFF"/>
                </a:solidFill>
                <a:latin typeface="Canva Sans"/>
                <a:ea typeface="Canva Sans"/>
                <a:cs typeface="Canva Sans"/>
                <a:sym typeface="Canva Sans"/>
              </a:rPr>
              <a:t>Feature-engineered columns for enhanced insights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sp>
        <p:nvSpPr>
          <p:cNvPr name="Freeform 2" id="2"/>
          <p:cNvSpPr/>
          <p:nvPr/>
        </p:nvSpPr>
        <p:spPr>
          <a:xfrm flipH="false" flipV="false" rot="0">
            <a:off x="-3099422" y="-5982779"/>
            <a:ext cx="11181158" cy="11209180"/>
          </a:xfrm>
          <a:custGeom>
            <a:avLst/>
            <a:gdLst/>
            <a:ahLst/>
            <a:cxnLst/>
            <a:rect r="r" b="b" t="t" l="l"/>
            <a:pathLst>
              <a:path h="11209180" w="11181158">
                <a:moveTo>
                  <a:pt x="0" y="0"/>
                </a:moveTo>
                <a:lnTo>
                  <a:pt x="11181157" y="0"/>
                </a:lnTo>
                <a:lnTo>
                  <a:pt x="11181157" y="11209181"/>
                </a:lnTo>
                <a:lnTo>
                  <a:pt x="0" y="11209181"/>
                </a:lnTo>
                <a:lnTo>
                  <a:pt x="0" y="0"/>
                </a:lnTo>
                <a:close/>
              </a:path>
            </a:pathLst>
          </a:custGeom>
          <a:blipFill>
            <a:blip r:embed="rId2"/>
            <a:stretch>
              <a:fillRect l="0" t="0" r="0" b="0"/>
            </a:stretch>
          </a:blipFill>
        </p:spPr>
      </p:sp>
      <p:sp>
        <p:nvSpPr>
          <p:cNvPr name="TextBox 3" id="3"/>
          <p:cNvSpPr txBox="true"/>
          <p:nvPr/>
        </p:nvSpPr>
        <p:spPr>
          <a:xfrm rot="0">
            <a:off x="1134442" y="1577067"/>
            <a:ext cx="6295988" cy="1388922"/>
          </a:xfrm>
          <a:prstGeom prst="rect">
            <a:avLst/>
          </a:prstGeom>
        </p:spPr>
        <p:txBody>
          <a:bodyPr anchor="t" rtlCol="false" tIns="0" lIns="0" bIns="0" rIns="0">
            <a:spAutoFit/>
          </a:bodyPr>
          <a:lstStyle/>
          <a:p>
            <a:pPr algn="l">
              <a:lnSpc>
                <a:spcPts val="10431"/>
              </a:lnSpc>
            </a:pPr>
            <a:r>
              <a:rPr lang="en-US" sz="10431" spc="-646">
                <a:solidFill>
                  <a:srgbClr val="5CE1E6"/>
                </a:solidFill>
                <a:latin typeface="DM Sans"/>
                <a:ea typeface="DM Sans"/>
                <a:cs typeface="DM Sans"/>
                <a:sym typeface="DM Sans"/>
              </a:rPr>
              <a:t>Conclusion</a:t>
            </a:r>
          </a:p>
        </p:txBody>
      </p:sp>
      <p:sp>
        <p:nvSpPr>
          <p:cNvPr name="TextBox 4" id="4"/>
          <p:cNvSpPr txBox="true"/>
          <p:nvPr/>
        </p:nvSpPr>
        <p:spPr>
          <a:xfrm rot="0">
            <a:off x="8081735" y="3977765"/>
            <a:ext cx="8055150" cy="3245486"/>
          </a:xfrm>
          <a:prstGeom prst="rect">
            <a:avLst/>
          </a:prstGeom>
        </p:spPr>
        <p:txBody>
          <a:bodyPr anchor="t" rtlCol="false" tIns="0" lIns="0" bIns="0" rIns="0">
            <a:spAutoFit/>
          </a:bodyPr>
          <a:lstStyle/>
          <a:p>
            <a:pPr algn="l">
              <a:lnSpc>
                <a:spcPts val="4339"/>
              </a:lnSpc>
            </a:pPr>
            <a:r>
              <a:rPr lang="en-US" sz="3099" i="true" spc="-192">
                <a:solidFill>
                  <a:srgbClr val="FFFFFF"/>
                </a:solidFill>
                <a:latin typeface="DM Sans Italics"/>
                <a:ea typeface="DM Sans Italics"/>
                <a:cs typeface="DM Sans Italics"/>
                <a:sym typeface="DM Sans Italics"/>
              </a:rPr>
              <a:t>This dashboard is a comprehensive, data-driven solution for understanding startup funding in India. From visual exploration to predictive insights, it empowers startups, investors, and analysts to make smart, informed decisions in the dynamic startup ecosystem.</a:t>
            </a:r>
          </a:p>
        </p:txBody>
      </p:sp>
      <p:sp>
        <p:nvSpPr>
          <p:cNvPr name="Freeform 5" id="5"/>
          <p:cNvSpPr/>
          <p:nvPr/>
        </p:nvSpPr>
        <p:spPr>
          <a:xfrm flipH="true" flipV="false" rot="0">
            <a:off x="10123965" y="2940341"/>
            <a:ext cx="11181158" cy="11209180"/>
          </a:xfrm>
          <a:custGeom>
            <a:avLst/>
            <a:gdLst/>
            <a:ahLst/>
            <a:cxnLst/>
            <a:rect r="r" b="b" t="t" l="l"/>
            <a:pathLst>
              <a:path h="11209180" w="11181158">
                <a:moveTo>
                  <a:pt x="11181158" y="0"/>
                </a:moveTo>
                <a:lnTo>
                  <a:pt x="0" y="0"/>
                </a:lnTo>
                <a:lnTo>
                  <a:pt x="0" y="11209181"/>
                </a:lnTo>
                <a:lnTo>
                  <a:pt x="11181158" y="11209181"/>
                </a:lnTo>
                <a:lnTo>
                  <a:pt x="11181158" y="0"/>
                </a:lnTo>
                <a:close/>
              </a:path>
            </a:pathLst>
          </a:custGeom>
          <a:blipFill>
            <a:blip r:embed="rId2"/>
            <a:stretch>
              <a:fillRect l="0" t="0" r="0" b="0"/>
            </a:stretch>
          </a:blipFill>
        </p:spPr>
      </p:sp>
      <p:sp>
        <p:nvSpPr>
          <p:cNvPr name="Freeform 6" id="6"/>
          <p:cNvSpPr/>
          <p:nvPr/>
        </p:nvSpPr>
        <p:spPr>
          <a:xfrm flipH="false" flipV="false" rot="0">
            <a:off x="7324688" y="2965990"/>
            <a:ext cx="757048" cy="575356"/>
          </a:xfrm>
          <a:custGeom>
            <a:avLst/>
            <a:gdLst/>
            <a:ahLst/>
            <a:cxnLst/>
            <a:rect r="r" b="b" t="t" l="l"/>
            <a:pathLst>
              <a:path h="575356" w="757048">
                <a:moveTo>
                  <a:pt x="0" y="0"/>
                </a:moveTo>
                <a:lnTo>
                  <a:pt x="757047" y="0"/>
                </a:lnTo>
                <a:lnTo>
                  <a:pt x="757047" y="575356"/>
                </a:lnTo>
                <a:lnTo>
                  <a:pt x="0" y="5753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true" flipV="false" rot="0">
            <a:off x="15849872" y="7623468"/>
            <a:ext cx="757048" cy="575356"/>
          </a:xfrm>
          <a:custGeom>
            <a:avLst/>
            <a:gdLst/>
            <a:ahLst/>
            <a:cxnLst/>
            <a:rect r="r" b="b" t="t" l="l"/>
            <a:pathLst>
              <a:path h="575356" w="757048">
                <a:moveTo>
                  <a:pt x="757047" y="0"/>
                </a:moveTo>
                <a:lnTo>
                  <a:pt x="0" y="0"/>
                </a:lnTo>
                <a:lnTo>
                  <a:pt x="0" y="575356"/>
                </a:lnTo>
                <a:lnTo>
                  <a:pt x="757047" y="575356"/>
                </a:lnTo>
                <a:lnTo>
                  <a:pt x="757047"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31416">
                <a:alpha val="100000"/>
              </a:srgbClr>
            </a:gs>
            <a:gs pos="20000">
              <a:srgbClr val="125371">
                <a:alpha val="100000"/>
              </a:srgbClr>
            </a:gs>
            <a:gs pos="40000">
              <a:srgbClr val="5A97AE">
                <a:alpha val="100000"/>
              </a:srgbClr>
            </a:gs>
            <a:gs pos="60000">
              <a:srgbClr val="FAAF8B">
                <a:alpha val="100000"/>
              </a:srgbClr>
            </a:gs>
            <a:gs pos="80000">
              <a:srgbClr val="F82E67">
                <a:alpha val="100000"/>
              </a:srgbClr>
            </a:gs>
            <a:gs pos="100000">
              <a:srgbClr val="A05889">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true" flipV="true" rot="0">
            <a:off x="11239460" y="-2868606"/>
            <a:ext cx="9019858" cy="9042464"/>
          </a:xfrm>
          <a:custGeom>
            <a:avLst/>
            <a:gdLst/>
            <a:ahLst/>
            <a:cxnLst/>
            <a:rect r="r" b="b" t="t" l="l"/>
            <a:pathLst>
              <a:path h="9042464" w="9019858">
                <a:moveTo>
                  <a:pt x="9019858" y="9042465"/>
                </a:moveTo>
                <a:lnTo>
                  <a:pt x="0" y="9042465"/>
                </a:lnTo>
                <a:lnTo>
                  <a:pt x="0" y="0"/>
                </a:lnTo>
                <a:lnTo>
                  <a:pt x="9019858" y="0"/>
                </a:lnTo>
                <a:lnTo>
                  <a:pt x="9019858" y="9042465"/>
                </a:lnTo>
                <a:close/>
              </a:path>
            </a:pathLst>
          </a:custGeom>
          <a:blipFill>
            <a:blip r:embed="rId2"/>
            <a:stretch>
              <a:fillRect l="0" t="0" r="0" b="0"/>
            </a:stretch>
          </a:blipFill>
        </p:spPr>
      </p:sp>
      <p:sp>
        <p:nvSpPr>
          <p:cNvPr name="Freeform 3" id="3"/>
          <p:cNvSpPr/>
          <p:nvPr/>
        </p:nvSpPr>
        <p:spPr>
          <a:xfrm flipH="false" flipV="false" rot="0">
            <a:off x="4170303" y="0"/>
            <a:ext cx="9700274" cy="9700274"/>
          </a:xfrm>
          <a:custGeom>
            <a:avLst/>
            <a:gdLst/>
            <a:ahLst/>
            <a:cxnLst/>
            <a:rect r="r" b="b" t="t" l="l"/>
            <a:pathLst>
              <a:path h="9700274" w="9700274">
                <a:moveTo>
                  <a:pt x="0" y="0"/>
                </a:moveTo>
                <a:lnTo>
                  <a:pt x="9700274" y="0"/>
                </a:lnTo>
                <a:lnTo>
                  <a:pt x="9700274" y="9700274"/>
                </a:lnTo>
                <a:lnTo>
                  <a:pt x="0" y="970027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74702" y="4118818"/>
            <a:ext cx="9019858" cy="9042464"/>
          </a:xfrm>
          <a:custGeom>
            <a:avLst/>
            <a:gdLst/>
            <a:ahLst/>
            <a:cxnLst/>
            <a:rect r="r" b="b" t="t" l="l"/>
            <a:pathLst>
              <a:path h="9042464" w="9019858">
                <a:moveTo>
                  <a:pt x="0" y="0"/>
                </a:moveTo>
                <a:lnTo>
                  <a:pt x="9019858" y="0"/>
                </a:lnTo>
                <a:lnTo>
                  <a:pt x="9019858" y="9042464"/>
                </a:lnTo>
                <a:lnTo>
                  <a:pt x="0" y="9042464"/>
                </a:lnTo>
                <a:lnTo>
                  <a:pt x="0" y="0"/>
                </a:lnTo>
                <a:close/>
              </a:path>
            </a:pathLst>
          </a:custGeom>
          <a:blipFill>
            <a:blip r:embed="rId2"/>
            <a:stretch>
              <a:fillRect l="0" t="0" r="0" b="0"/>
            </a:stretch>
          </a:blipFill>
        </p:spPr>
      </p:sp>
      <p:sp>
        <p:nvSpPr>
          <p:cNvPr name="TextBox 5" id="5"/>
          <p:cNvSpPr txBox="true"/>
          <p:nvPr/>
        </p:nvSpPr>
        <p:spPr>
          <a:xfrm rot="0">
            <a:off x="4596785" y="4097086"/>
            <a:ext cx="9094429" cy="1763277"/>
          </a:xfrm>
          <a:prstGeom prst="rect">
            <a:avLst/>
          </a:prstGeom>
        </p:spPr>
        <p:txBody>
          <a:bodyPr anchor="t" rtlCol="false" tIns="0" lIns="0" bIns="0" rIns="0">
            <a:spAutoFit/>
          </a:bodyPr>
          <a:lstStyle/>
          <a:p>
            <a:pPr algn="ctr">
              <a:lnSpc>
                <a:spcPts val="13264"/>
              </a:lnSpc>
            </a:pPr>
            <a:r>
              <a:rPr lang="en-US" sz="13264" spc="-822">
                <a:solidFill>
                  <a:srgbClr val="FFFFFF"/>
                </a:solidFill>
                <a:latin typeface="DM Sans"/>
                <a:ea typeface="DM Sans"/>
                <a:cs typeface="DM Sans"/>
                <a:sym typeface="DM Sans"/>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grpSp>
        <p:nvGrpSpPr>
          <p:cNvPr name="Group 2" id="2"/>
          <p:cNvGrpSpPr/>
          <p:nvPr/>
        </p:nvGrpSpPr>
        <p:grpSpPr>
          <a:xfrm rot="-7056015">
            <a:off x="963062" y="-4714023"/>
            <a:ext cx="4005343" cy="9890012"/>
            <a:chOff x="0" y="0"/>
            <a:chExt cx="1054905" cy="2604777"/>
          </a:xfrm>
        </p:grpSpPr>
        <p:sp>
          <p:nvSpPr>
            <p:cNvPr name="Freeform 3" id="3"/>
            <p:cNvSpPr/>
            <p:nvPr/>
          </p:nvSpPr>
          <p:spPr>
            <a:xfrm flipH="false" flipV="false" rot="0">
              <a:off x="0" y="0"/>
              <a:ext cx="1054905" cy="2604777"/>
            </a:xfrm>
            <a:custGeom>
              <a:avLst/>
              <a:gdLst/>
              <a:ahLst/>
              <a:cxnLst/>
              <a:rect r="r" b="b" t="t" l="l"/>
              <a:pathLst>
                <a:path h="2604777" w="1054905">
                  <a:moveTo>
                    <a:pt x="0" y="0"/>
                  </a:moveTo>
                  <a:lnTo>
                    <a:pt x="1054905" y="0"/>
                  </a:lnTo>
                  <a:lnTo>
                    <a:pt x="1054905" y="2604777"/>
                  </a:lnTo>
                  <a:lnTo>
                    <a:pt x="0" y="2604777"/>
                  </a:lnTo>
                  <a:close/>
                </a:path>
              </a:pathLst>
            </a:custGeom>
            <a:gradFill rotWithShape="true">
              <a:gsLst>
                <a:gs pos="0">
                  <a:srgbClr val="131416">
                    <a:alpha val="0"/>
                  </a:srgbClr>
                </a:gs>
                <a:gs pos="100000">
                  <a:srgbClr val="FFFFFF">
                    <a:alpha val="100000"/>
                  </a:srgbClr>
                </a:gs>
              </a:gsLst>
              <a:lin ang="0"/>
            </a:gradFill>
          </p:spPr>
        </p:sp>
        <p:sp>
          <p:nvSpPr>
            <p:cNvPr name="TextBox 4" id="4"/>
            <p:cNvSpPr txBox="true"/>
            <p:nvPr/>
          </p:nvSpPr>
          <p:spPr>
            <a:xfrm>
              <a:off x="0" y="-38100"/>
              <a:ext cx="1054905" cy="2642877"/>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7635013" y="6064349"/>
            <a:ext cx="4144945" cy="4114800"/>
          </a:xfrm>
          <a:custGeom>
            <a:avLst/>
            <a:gdLst/>
            <a:ahLst/>
            <a:cxnLst/>
            <a:rect r="r" b="b" t="t" l="l"/>
            <a:pathLst>
              <a:path h="4114800" w="4144945">
                <a:moveTo>
                  <a:pt x="0" y="0"/>
                </a:moveTo>
                <a:lnTo>
                  <a:pt x="4144946" y="0"/>
                </a:lnTo>
                <a:lnTo>
                  <a:pt x="4144946"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5084010" y="4597217"/>
            <a:ext cx="3451324" cy="2572805"/>
          </a:xfrm>
          <a:custGeom>
            <a:avLst/>
            <a:gdLst/>
            <a:ahLst/>
            <a:cxnLst/>
            <a:rect r="r" b="b" t="t" l="l"/>
            <a:pathLst>
              <a:path h="2572805" w="3451324">
                <a:moveTo>
                  <a:pt x="0" y="0"/>
                </a:moveTo>
                <a:lnTo>
                  <a:pt x="3451324" y="0"/>
                </a:lnTo>
                <a:lnTo>
                  <a:pt x="3451324" y="2572805"/>
                </a:lnTo>
                <a:lnTo>
                  <a:pt x="0" y="257280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0558172" y="5029865"/>
            <a:ext cx="5089521" cy="3091884"/>
          </a:xfrm>
          <a:custGeom>
            <a:avLst/>
            <a:gdLst/>
            <a:ahLst/>
            <a:cxnLst/>
            <a:rect r="r" b="b" t="t" l="l"/>
            <a:pathLst>
              <a:path h="3091884" w="5089521">
                <a:moveTo>
                  <a:pt x="0" y="0"/>
                </a:moveTo>
                <a:lnTo>
                  <a:pt x="5089521" y="0"/>
                </a:lnTo>
                <a:lnTo>
                  <a:pt x="5089521" y="3091884"/>
                </a:lnTo>
                <a:lnTo>
                  <a:pt x="0" y="309188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1980315">
            <a:off x="3986504" y="7155483"/>
            <a:ext cx="3250803" cy="2423326"/>
          </a:xfrm>
          <a:custGeom>
            <a:avLst/>
            <a:gdLst/>
            <a:ahLst/>
            <a:cxnLst/>
            <a:rect r="r" b="b" t="t" l="l"/>
            <a:pathLst>
              <a:path h="2423326" w="3250803">
                <a:moveTo>
                  <a:pt x="0" y="0"/>
                </a:moveTo>
                <a:lnTo>
                  <a:pt x="3250804" y="0"/>
                </a:lnTo>
                <a:lnTo>
                  <a:pt x="3250804" y="2423326"/>
                </a:lnTo>
                <a:lnTo>
                  <a:pt x="0" y="242332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784463" y="763358"/>
            <a:ext cx="7910999" cy="1288069"/>
          </a:xfrm>
          <a:prstGeom prst="rect">
            <a:avLst/>
          </a:prstGeom>
        </p:spPr>
        <p:txBody>
          <a:bodyPr anchor="t" rtlCol="false" tIns="0" lIns="0" bIns="0" rIns="0">
            <a:spAutoFit/>
          </a:bodyPr>
          <a:lstStyle/>
          <a:p>
            <a:pPr algn="l">
              <a:lnSpc>
                <a:spcPts val="9660"/>
              </a:lnSpc>
            </a:pPr>
            <a:r>
              <a:rPr lang="en-US" sz="9660" spc="-598">
                <a:solidFill>
                  <a:srgbClr val="FFFFFF"/>
                </a:solidFill>
                <a:latin typeface="DM Sans"/>
                <a:ea typeface="DM Sans"/>
                <a:cs typeface="DM Sans"/>
                <a:sym typeface="DM Sans"/>
              </a:rPr>
              <a:t>Introduction</a:t>
            </a:r>
          </a:p>
        </p:txBody>
      </p:sp>
      <p:sp>
        <p:nvSpPr>
          <p:cNvPr name="TextBox 10" id="10"/>
          <p:cNvSpPr txBox="true"/>
          <p:nvPr/>
        </p:nvSpPr>
        <p:spPr>
          <a:xfrm rot="0">
            <a:off x="446620" y="3628636"/>
            <a:ext cx="17129030" cy="2435713"/>
          </a:xfrm>
          <a:prstGeom prst="rect">
            <a:avLst/>
          </a:prstGeom>
        </p:spPr>
        <p:txBody>
          <a:bodyPr anchor="t" rtlCol="false" tIns="0" lIns="0" bIns="0" rIns="0">
            <a:spAutoFit/>
          </a:bodyPr>
          <a:lstStyle/>
          <a:p>
            <a:pPr algn="l">
              <a:lnSpc>
                <a:spcPts val="3298"/>
              </a:lnSpc>
            </a:pPr>
            <a:r>
              <a:rPr lang="en-US" sz="2355" spc="-146">
                <a:solidFill>
                  <a:srgbClr val="FFFFFF"/>
                </a:solidFill>
                <a:latin typeface="Canva Sans"/>
                <a:ea typeface="Canva Sans"/>
                <a:cs typeface="Canva Sans"/>
                <a:sym typeface="Canva Sans"/>
              </a:rPr>
              <a:t>Nilla  is a founder, brimming with ambition and passion. She’s launched a fresh,  new  startup, and everything is going perfectly.</a:t>
            </a:r>
          </a:p>
          <a:p>
            <a:pPr algn="l">
              <a:lnSpc>
                <a:spcPts val="3298"/>
              </a:lnSpc>
            </a:pPr>
            <a:r>
              <a:rPr lang="en-US" sz="2355" spc="-146">
                <a:solidFill>
                  <a:srgbClr val="FFFFFF"/>
                </a:solidFill>
                <a:latin typeface="Canva Sans"/>
                <a:ea typeface="Canva Sans"/>
                <a:cs typeface="Canva Sans"/>
                <a:sym typeface="Canva Sans"/>
              </a:rPr>
              <a:t> She has the vision, the team, the drive.</a:t>
            </a:r>
          </a:p>
          <a:p>
            <a:pPr algn="l">
              <a:lnSpc>
                <a:spcPts val="3298"/>
              </a:lnSpc>
            </a:pPr>
          </a:p>
          <a:p>
            <a:pPr algn="l">
              <a:lnSpc>
                <a:spcPts val="3298"/>
              </a:lnSpc>
            </a:pPr>
          </a:p>
          <a:p>
            <a:pPr algn="l">
              <a:lnSpc>
                <a:spcPts val="3298"/>
              </a:lnSpc>
            </a:pPr>
          </a:p>
          <a:p>
            <a:pPr algn="l">
              <a:lnSpc>
                <a:spcPts val="3298"/>
              </a:lnSpc>
            </a:pPr>
          </a:p>
        </p:txBody>
      </p:sp>
      <p:sp>
        <p:nvSpPr>
          <p:cNvPr name="TextBox 11" id="11"/>
          <p:cNvSpPr txBox="true"/>
          <p:nvPr/>
        </p:nvSpPr>
        <p:spPr>
          <a:xfrm rot="0">
            <a:off x="5205416" y="2082344"/>
            <a:ext cx="8877598" cy="679451"/>
          </a:xfrm>
          <a:prstGeom prst="rect">
            <a:avLst/>
          </a:prstGeom>
        </p:spPr>
        <p:txBody>
          <a:bodyPr anchor="t" rtlCol="false" tIns="0" lIns="0" bIns="0" rIns="0">
            <a:spAutoFit/>
          </a:bodyPr>
          <a:lstStyle/>
          <a:p>
            <a:pPr algn="ctr">
              <a:lnSpc>
                <a:spcPts val="5599"/>
              </a:lnSpc>
              <a:spcBef>
                <a:spcPct val="0"/>
              </a:spcBef>
            </a:pPr>
            <a:r>
              <a:rPr lang="en-US" b="true" sz="3999">
                <a:solidFill>
                  <a:srgbClr val="84D4D8"/>
                </a:solidFill>
                <a:latin typeface="Canva Sans Bold"/>
                <a:ea typeface="Canva Sans Bold"/>
                <a:cs typeface="Canva Sans Bold"/>
                <a:sym typeface="Canva Sans Bold"/>
              </a:rPr>
              <a:t>"The Struggle of a Startup Founder"</a:t>
            </a:r>
          </a:p>
        </p:txBody>
      </p:sp>
      <p:sp>
        <p:nvSpPr>
          <p:cNvPr name="TextBox 12" id="12"/>
          <p:cNvSpPr txBox="true"/>
          <p:nvPr/>
        </p:nvSpPr>
        <p:spPr>
          <a:xfrm rot="0">
            <a:off x="914722" y="2877354"/>
            <a:ext cx="2435572" cy="537846"/>
          </a:xfrm>
          <a:prstGeom prst="rect">
            <a:avLst/>
          </a:prstGeom>
        </p:spPr>
        <p:txBody>
          <a:bodyPr anchor="t" rtlCol="false" tIns="0" lIns="0" bIns="0" rIns="0">
            <a:spAutoFit/>
          </a:bodyPr>
          <a:lstStyle/>
          <a:p>
            <a:pPr algn="ctr">
              <a:lnSpc>
                <a:spcPts val="4479"/>
              </a:lnSpc>
              <a:spcBef>
                <a:spcPct val="0"/>
              </a:spcBef>
            </a:pPr>
            <a:r>
              <a:rPr lang="en-US" sz="3199">
                <a:solidFill>
                  <a:srgbClr val="84D4D8"/>
                </a:solidFill>
                <a:latin typeface="Canva Sans"/>
                <a:ea typeface="Canva Sans"/>
                <a:cs typeface="Canva Sans"/>
                <a:sym typeface="Canva Sans"/>
              </a:rPr>
              <a:t>Case of Nilla</a:t>
            </a:r>
          </a:p>
        </p:txBody>
      </p:sp>
      <p:sp>
        <p:nvSpPr>
          <p:cNvPr name="TextBox 13" id="13"/>
          <p:cNvSpPr txBox="true"/>
          <p:nvPr/>
        </p:nvSpPr>
        <p:spPr>
          <a:xfrm rot="0">
            <a:off x="575802" y="5227064"/>
            <a:ext cx="4058469" cy="372745"/>
          </a:xfrm>
          <a:prstGeom prst="rect">
            <a:avLst/>
          </a:prstGeom>
        </p:spPr>
        <p:txBody>
          <a:bodyPr anchor="t" rtlCol="false" tIns="0" lIns="0" bIns="0" rIns="0">
            <a:spAutoFit/>
          </a:bodyPr>
          <a:lstStyle/>
          <a:p>
            <a:pPr algn="ctr">
              <a:lnSpc>
                <a:spcPts val="3079"/>
              </a:lnSpc>
              <a:spcBef>
                <a:spcPct val="0"/>
              </a:spcBef>
            </a:pPr>
            <a:r>
              <a:rPr lang="en-US" sz="2199">
                <a:solidFill>
                  <a:srgbClr val="FFFFFF"/>
                </a:solidFill>
                <a:latin typeface="Canva Sans"/>
                <a:ea typeface="Canva Sans"/>
                <a:cs typeface="Canva Sans"/>
                <a:sym typeface="Canva Sans"/>
              </a:rPr>
              <a:t>But then... the reality sets in... </a:t>
            </a:r>
          </a:p>
        </p:txBody>
      </p:sp>
      <p:sp>
        <p:nvSpPr>
          <p:cNvPr name="TextBox 14" id="14"/>
          <p:cNvSpPr txBox="true"/>
          <p:nvPr/>
        </p:nvSpPr>
        <p:spPr>
          <a:xfrm rot="0">
            <a:off x="5273394" y="5561709"/>
            <a:ext cx="3072557" cy="323215"/>
          </a:xfrm>
          <a:prstGeom prst="rect">
            <a:avLst/>
          </a:prstGeom>
        </p:spPr>
        <p:txBody>
          <a:bodyPr anchor="t" rtlCol="false" tIns="0" lIns="0" bIns="0" rIns="0">
            <a:spAutoFit/>
          </a:bodyPr>
          <a:lstStyle/>
          <a:p>
            <a:pPr algn="ctr">
              <a:lnSpc>
                <a:spcPts val="2659"/>
              </a:lnSpc>
              <a:spcBef>
                <a:spcPct val="0"/>
              </a:spcBef>
            </a:pPr>
            <a:r>
              <a:rPr lang="en-US" b="true" sz="1899">
                <a:solidFill>
                  <a:srgbClr val="000000"/>
                </a:solidFill>
                <a:latin typeface="Canva Sans Bold"/>
                <a:ea typeface="Canva Sans Bold"/>
                <a:cs typeface="Canva Sans Bold"/>
                <a:sym typeface="Canva Sans Bold"/>
              </a:rPr>
              <a:t>💸 "How do I get funding?"</a:t>
            </a:r>
          </a:p>
        </p:txBody>
      </p:sp>
      <p:sp>
        <p:nvSpPr>
          <p:cNvPr name="TextBox 15" id="15"/>
          <p:cNvSpPr txBox="true"/>
          <p:nvPr/>
        </p:nvSpPr>
        <p:spPr>
          <a:xfrm rot="0">
            <a:off x="10558172" y="6228462"/>
            <a:ext cx="5089521" cy="656590"/>
          </a:xfrm>
          <a:prstGeom prst="rect">
            <a:avLst/>
          </a:prstGeom>
        </p:spPr>
        <p:txBody>
          <a:bodyPr anchor="t" rtlCol="false" tIns="0" lIns="0" bIns="0" rIns="0">
            <a:spAutoFit/>
          </a:bodyPr>
          <a:lstStyle/>
          <a:p>
            <a:pPr algn="ctr">
              <a:lnSpc>
                <a:spcPts val="2659"/>
              </a:lnSpc>
              <a:spcBef>
                <a:spcPct val="0"/>
              </a:spcBef>
            </a:pPr>
            <a:r>
              <a:rPr lang="en-US" b="true" sz="1899">
                <a:solidFill>
                  <a:srgbClr val="000000"/>
                </a:solidFill>
                <a:latin typeface="Canva Sans Bold"/>
                <a:ea typeface="Canva Sans Bold"/>
                <a:cs typeface="Canva Sans Bold"/>
                <a:sym typeface="Canva Sans Bold"/>
              </a:rPr>
              <a:t>🔍 "Which investors are even looking for startups like mine?"</a:t>
            </a:r>
          </a:p>
        </p:txBody>
      </p:sp>
      <p:sp>
        <p:nvSpPr>
          <p:cNvPr name="TextBox 16" id="16"/>
          <p:cNvSpPr txBox="true"/>
          <p:nvPr/>
        </p:nvSpPr>
        <p:spPr>
          <a:xfrm rot="-1832686">
            <a:off x="4063938" y="8071263"/>
            <a:ext cx="2826990" cy="323215"/>
          </a:xfrm>
          <a:prstGeom prst="rect">
            <a:avLst/>
          </a:prstGeom>
        </p:spPr>
        <p:txBody>
          <a:bodyPr anchor="t" rtlCol="false" tIns="0" lIns="0" bIns="0" rIns="0">
            <a:spAutoFit/>
          </a:bodyPr>
          <a:lstStyle/>
          <a:p>
            <a:pPr algn="ctr">
              <a:lnSpc>
                <a:spcPts val="2659"/>
              </a:lnSpc>
              <a:spcBef>
                <a:spcPct val="0"/>
              </a:spcBef>
            </a:pPr>
            <a:r>
              <a:rPr lang="en-US" b="true" sz="1899">
                <a:solidFill>
                  <a:srgbClr val="000000"/>
                </a:solidFill>
                <a:latin typeface="Canva Sans Bold"/>
                <a:ea typeface="Canva Sans Bold"/>
                <a:cs typeface="Canva Sans Bold"/>
                <a:sym typeface="Canva Sans Bold"/>
              </a:rPr>
              <a:t>📡 "Am I on their radar?"</a:t>
            </a:r>
          </a:p>
        </p:txBody>
      </p:sp>
      <p:sp>
        <p:nvSpPr>
          <p:cNvPr name="Freeform 17" id="17"/>
          <p:cNvSpPr/>
          <p:nvPr/>
        </p:nvSpPr>
        <p:spPr>
          <a:xfrm flipH="true" flipV="false" rot="-4890763">
            <a:off x="10697323" y="-2429738"/>
            <a:ext cx="11181158" cy="11209180"/>
          </a:xfrm>
          <a:custGeom>
            <a:avLst/>
            <a:gdLst/>
            <a:ahLst/>
            <a:cxnLst/>
            <a:rect r="r" b="b" t="t" l="l"/>
            <a:pathLst>
              <a:path h="11209180" w="11181158">
                <a:moveTo>
                  <a:pt x="11181158" y="0"/>
                </a:moveTo>
                <a:lnTo>
                  <a:pt x="0" y="0"/>
                </a:lnTo>
                <a:lnTo>
                  <a:pt x="0" y="11209180"/>
                </a:lnTo>
                <a:lnTo>
                  <a:pt x="11181158" y="11209180"/>
                </a:lnTo>
                <a:lnTo>
                  <a:pt x="11181158" y="0"/>
                </a:lnTo>
                <a:close/>
              </a:path>
            </a:pathLst>
          </a:custGeom>
          <a:blipFill>
            <a:blip r:embed="rId8"/>
            <a:stretch>
              <a:fillRect l="0" t="0" r="0" b="0"/>
            </a:stretch>
          </a:blipFill>
        </p:spPr>
      </p:sp>
      <p:sp>
        <p:nvSpPr>
          <p:cNvPr name="TextBox 18" id="18"/>
          <p:cNvSpPr txBox="true"/>
          <p:nvPr/>
        </p:nvSpPr>
        <p:spPr>
          <a:xfrm rot="0">
            <a:off x="12202154" y="8211177"/>
            <a:ext cx="4502427" cy="1656715"/>
          </a:xfrm>
          <a:prstGeom prst="rect">
            <a:avLst/>
          </a:prstGeom>
        </p:spPr>
        <p:txBody>
          <a:bodyPr anchor="t" rtlCol="false" tIns="0" lIns="0" bIns="0" rIns="0">
            <a:spAutoFit/>
          </a:bodyPr>
          <a:lstStyle/>
          <a:p>
            <a:pPr algn="ctr">
              <a:lnSpc>
                <a:spcPts val="2659"/>
              </a:lnSpc>
              <a:spcBef>
                <a:spcPct val="0"/>
              </a:spcBef>
            </a:pPr>
            <a:r>
              <a:rPr lang="en-US" b="true" sz="1899">
                <a:solidFill>
                  <a:srgbClr val="FFFFFF"/>
                </a:solidFill>
                <a:latin typeface="Canva Sans Bold"/>
                <a:ea typeface="Canva Sans Bold"/>
                <a:cs typeface="Canva Sans Bold"/>
                <a:sym typeface="Canva Sans Bold"/>
              </a:rPr>
              <a:t>Frustrated, Nilla  sifts through endless spreadsheets and articles, but finds no real answers.</a:t>
            </a:r>
          </a:p>
          <a:p>
            <a:pPr algn="ctr">
              <a:lnSpc>
                <a:spcPts val="2659"/>
              </a:lnSpc>
              <a:spcBef>
                <a:spcPct val="0"/>
              </a:spcBef>
            </a:pPr>
            <a:r>
              <a:rPr lang="en-US" b="true" sz="1899">
                <a:solidFill>
                  <a:srgbClr val="FFFFFF"/>
                </a:solidFill>
                <a:latin typeface="Canva Sans Bold"/>
                <a:ea typeface="Canva Sans Bold"/>
                <a:cs typeface="Canva Sans Bold"/>
                <a:sym typeface="Canva Sans Bold"/>
              </a:rPr>
              <a:t> She feels stuck, overwhelmed, and lost in the noise.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grpSp>
        <p:nvGrpSpPr>
          <p:cNvPr name="Group 2" id="2"/>
          <p:cNvGrpSpPr/>
          <p:nvPr/>
        </p:nvGrpSpPr>
        <p:grpSpPr>
          <a:xfrm rot="0">
            <a:off x="14702124" y="2237230"/>
            <a:ext cx="2059546" cy="2059546"/>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23494" t="0" r="-26599" b="0"/>
              </a:stretch>
            </a:blipFill>
          </p:spPr>
        </p:sp>
      </p:grpSp>
      <p:grpSp>
        <p:nvGrpSpPr>
          <p:cNvPr name="Group 4" id="4"/>
          <p:cNvGrpSpPr/>
          <p:nvPr/>
        </p:nvGrpSpPr>
        <p:grpSpPr>
          <a:xfrm rot="0">
            <a:off x="12946915" y="2418805"/>
            <a:ext cx="1372625" cy="6286723"/>
            <a:chOff x="0" y="0"/>
            <a:chExt cx="177464" cy="812800"/>
          </a:xfrm>
        </p:grpSpPr>
        <p:sp>
          <p:nvSpPr>
            <p:cNvPr name="Freeform 5" id="5"/>
            <p:cNvSpPr/>
            <p:nvPr/>
          </p:nvSpPr>
          <p:spPr>
            <a:xfrm flipH="false" flipV="false" rot="0">
              <a:off x="0" y="0"/>
              <a:ext cx="177464" cy="812800"/>
            </a:xfrm>
            <a:custGeom>
              <a:avLst/>
              <a:gdLst/>
              <a:ahLst/>
              <a:cxnLst/>
              <a:rect r="r" b="b" t="t" l="l"/>
              <a:pathLst>
                <a:path h="812800" w="177464">
                  <a:moveTo>
                    <a:pt x="88732" y="0"/>
                  </a:moveTo>
                  <a:lnTo>
                    <a:pt x="88732" y="0"/>
                  </a:lnTo>
                  <a:cubicBezTo>
                    <a:pt x="112265" y="0"/>
                    <a:pt x="134835" y="9349"/>
                    <a:pt x="151475" y="25989"/>
                  </a:cubicBezTo>
                  <a:cubicBezTo>
                    <a:pt x="168116" y="42630"/>
                    <a:pt x="177464" y="65199"/>
                    <a:pt x="177464" y="88732"/>
                  </a:cubicBezTo>
                  <a:lnTo>
                    <a:pt x="177464" y="724068"/>
                  </a:lnTo>
                  <a:cubicBezTo>
                    <a:pt x="177464" y="773073"/>
                    <a:pt x="137738" y="812800"/>
                    <a:pt x="88732" y="812800"/>
                  </a:cubicBezTo>
                  <a:lnTo>
                    <a:pt x="88732" y="812800"/>
                  </a:lnTo>
                  <a:cubicBezTo>
                    <a:pt x="39727" y="812800"/>
                    <a:pt x="0" y="773073"/>
                    <a:pt x="0" y="724068"/>
                  </a:cubicBezTo>
                  <a:lnTo>
                    <a:pt x="0" y="88732"/>
                  </a:lnTo>
                  <a:cubicBezTo>
                    <a:pt x="0" y="39727"/>
                    <a:pt x="39727" y="0"/>
                    <a:pt x="88732" y="0"/>
                  </a:cubicBezTo>
                  <a:close/>
                </a:path>
              </a:pathLst>
            </a:custGeom>
            <a:blipFill>
              <a:blip r:embed="rId2"/>
              <a:stretch>
                <a:fillRect l="-568561" t="0" r="-18878" b="0"/>
              </a:stretch>
            </a:blipFill>
          </p:spPr>
        </p:sp>
      </p:grpSp>
      <p:grpSp>
        <p:nvGrpSpPr>
          <p:cNvPr name="Group 6" id="6"/>
          <p:cNvGrpSpPr/>
          <p:nvPr/>
        </p:nvGrpSpPr>
        <p:grpSpPr>
          <a:xfrm rot="0">
            <a:off x="11399186" y="5061909"/>
            <a:ext cx="1372625" cy="3643619"/>
            <a:chOff x="0" y="0"/>
            <a:chExt cx="177464" cy="471077"/>
          </a:xfrm>
        </p:grpSpPr>
        <p:sp>
          <p:nvSpPr>
            <p:cNvPr name="Freeform 7" id="7"/>
            <p:cNvSpPr/>
            <p:nvPr/>
          </p:nvSpPr>
          <p:spPr>
            <a:xfrm flipH="false" flipV="false" rot="0">
              <a:off x="0" y="0"/>
              <a:ext cx="177464" cy="471077"/>
            </a:xfrm>
            <a:custGeom>
              <a:avLst/>
              <a:gdLst/>
              <a:ahLst/>
              <a:cxnLst/>
              <a:rect r="r" b="b" t="t" l="l"/>
              <a:pathLst>
                <a:path h="471077" w="177464">
                  <a:moveTo>
                    <a:pt x="88732" y="0"/>
                  </a:moveTo>
                  <a:lnTo>
                    <a:pt x="88732" y="0"/>
                  </a:lnTo>
                  <a:cubicBezTo>
                    <a:pt x="112265" y="0"/>
                    <a:pt x="134835" y="9349"/>
                    <a:pt x="151475" y="25989"/>
                  </a:cubicBezTo>
                  <a:cubicBezTo>
                    <a:pt x="168116" y="42630"/>
                    <a:pt x="177464" y="65199"/>
                    <a:pt x="177464" y="88732"/>
                  </a:cubicBezTo>
                  <a:lnTo>
                    <a:pt x="177464" y="382345"/>
                  </a:lnTo>
                  <a:cubicBezTo>
                    <a:pt x="177464" y="405879"/>
                    <a:pt x="168116" y="428448"/>
                    <a:pt x="151475" y="445088"/>
                  </a:cubicBezTo>
                  <a:cubicBezTo>
                    <a:pt x="134835" y="461729"/>
                    <a:pt x="112265" y="471077"/>
                    <a:pt x="88732" y="471077"/>
                  </a:cubicBezTo>
                  <a:lnTo>
                    <a:pt x="88732" y="471077"/>
                  </a:lnTo>
                  <a:cubicBezTo>
                    <a:pt x="39727" y="471077"/>
                    <a:pt x="0" y="431351"/>
                    <a:pt x="0" y="382345"/>
                  </a:cubicBezTo>
                  <a:lnTo>
                    <a:pt x="0" y="88732"/>
                  </a:lnTo>
                  <a:cubicBezTo>
                    <a:pt x="0" y="39727"/>
                    <a:pt x="39727" y="0"/>
                    <a:pt x="88732" y="0"/>
                  </a:cubicBezTo>
                  <a:close/>
                </a:path>
              </a:pathLst>
            </a:custGeom>
            <a:blipFill>
              <a:blip r:embed="rId2"/>
              <a:stretch>
                <a:fillRect l="-135091" t="0" r="-163330" b="0"/>
              </a:stretch>
            </a:blipFill>
          </p:spPr>
        </p:sp>
      </p:grpSp>
      <p:grpSp>
        <p:nvGrpSpPr>
          <p:cNvPr name="Group 8" id="8"/>
          <p:cNvGrpSpPr/>
          <p:nvPr/>
        </p:nvGrpSpPr>
        <p:grpSpPr>
          <a:xfrm rot="0">
            <a:off x="11399186" y="2418805"/>
            <a:ext cx="1372625" cy="2540380"/>
            <a:chOff x="0" y="0"/>
            <a:chExt cx="177464" cy="328441"/>
          </a:xfrm>
        </p:grpSpPr>
        <p:sp>
          <p:nvSpPr>
            <p:cNvPr name="Freeform 9" id="9"/>
            <p:cNvSpPr/>
            <p:nvPr/>
          </p:nvSpPr>
          <p:spPr>
            <a:xfrm flipH="false" flipV="false" rot="0">
              <a:off x="0" y="0"/>
              <a:ext cx="177464" cy="328441"/>
            </a:xfrm>
            <a:custGeom>
              <a:avLst/>
              <a:gdLst/>
              <a:ahLst/>
              <a:cxnLst/>
              <a:rect r="r" b="b" t="t" l="l"/>
              <a:pathLst>
                <a:path h="328441" w="177464">
                  <a:moveTo>
                    <a:pt x="88732" y="0"/>
                  </a:moveTo>
                  <a:lnTo>
                    <a:pt x="88732" y="0"/>
                  </a:lnTo>
                  <a:cubicBezTo>
                    <a:pt x="112265" y="0"/>
                    <a:pt x="134835" y="9349"/>
                    <a:pt x="151475" y="25989"/>
                  </a:cubicBezTo>
                  <a:cubicBezTo>
                    <a:pt x="168116" y="42630"/>
                    <a:pt x="177464" y="65199"/>
                    <a:pt x="177464" y="88732"/>
                  </a:cubicBezTo>
                  <a:lnTo>
                    <a:pt x="177464" y="239709"/>
                  </a:lnTo>
                  <a:cubicBezTo>
                    <a:pt x="177464" y="288715"/>
                    <a:pt x="137738" y="328441"/>
                    <a:pt x="88732" y="328441"/>
                  </a:cubicBezTo>
                  <a:lnTo>
                    <a:pt x="88732" y="328441"/>
                  </a:lnTo>
                  <a:cubicBezTo>
                    <a:pt x="65199" y="328441"/>
                    <a:pt x="42630" y="319093"/>
                    <a:pt x="25989" y="302452"/>
                  </a:cubicBezTo>
                  <a:cubicBezTo>
                    <a:pt x="9349" y="285812"/>
                    <a:pt x="0" y="263242"/>
                    <a:pt x="0" y="239709"/>
                  </a:cubicBezTo>
                  <a:lnTo>
                    <a:pt x="0" y="88732"/>
                  </a:lnTo>
                  <a:cubicBezTo>
                    <a:pt x="0" y="39727"/>
                    <a:pt x="39727" y="0"/>
                    <a:pt x="88732" y="0"/>
                  </a:cubicBezTo>
                  <a:close/>
                </a:path>
              </a:pathLst>
            </a:custGeom>
            <a:blipFill>
              <a:blip r:embed="rId2"/>
              <a:stretch>
                <a:fillRect l="0" t="0" r="-350346" b="-62120"/>
              </a:stretch>
            </a:blipFill>
          </p:spPr>
        </p:sp>
      </p:grpSp>
      <p:grpSp>
        <p:nvGrpSpPr>
          <p:cNvPr name="Group 10" id="10"/>
          <p:cNvGrpSpPr/>
          <p:nvPr/>
        </p:nvGrpSpPr>
        <p:grpSpPr>
          <a:xfrm rot="0">
            <a:off x="14490747" y="4740147"/>
            <a:ext cx="2059546" cy="3965382"/>
            <a:chOff x="0" y="0"/>
            <a:chExt cx="266275" cy="512678"/>
          </a:xfrm>
        </p:grpSpPr>
        <p:sp>
          <p:nvSpPr>
            <p:cNvPr name="Freeform 11" id="11"/>
            <p:cNvSpPr/>
            <p:nvPr/>
          </p:nvSpPr>
          <p:spPr>
            <a:xfrm flipH="false" flipV="false" rot="0">
              <a:off x="0" y="0"/>
              <a:ext cx="266275" cy="512678"/>
            </a:xfrm>
            <a:custGeom>
              <a:avLst/>
              <a:gdLst/>
              <a:ahLst/>
              <a:cxnLst/>
              <a:rect r="r" b="b" t="t" l="l"/>
              <a:pathLst>
                <a:path h="512678" w="266275">
                  <a:moveTo>
                    <a:pt x="133138" y="0"/>
                  </a:moveTo>
                  <a:lnTo>
                    <a:pt x="133138" y="0"/>
                  </a:lnTo>
                  <a:cubicBezTo>
                    <a:pt x="206667" y="0"/>
                    <a:pt x="266275" y="59608"/>
                    <a:pt x="266275" y="133138"/>
                  </a:cubicBezTo>
                  <a:lnTo>
                    <a:pt x="266275" y="379540"/>
                  </a:lnTo>
                  <a:cubicBezTo>
                    <a:pt x="266275" y="414850"/>
                    <a:pt x="252248" y="448714"/>
                    <a:pt x="227280" y="473683"/>
                  </a:cubicBezTo>
                  <a:cubicBezTo>
                    <a:pt x="202312" y="498651"/>
                    <a:pt x="168448" y="512678"/>
                    <a:pt x="133138" y="512678"/>
                  </a:cubicBezTo>
                  <a:lnTo>
                    <a:pt x="133138" y="512678"/>
                  </a:lnTo>
                  <a:cubicBezTo>
                    <a:pt x="97827" y="512678"/>
                    <a:pt x="63963" y="498651"/>
                    <a:pt x="38995" y="473683"/>
                  </a:cubicBezTo>
                  <a:cubicBezTo>
                    <a:pt x="14027" y="448714"/>
                    <a:pt x="0" y="414850"/>
                    <a:pt x="0" y="379540"/>
                  </a:cubicBezTo>
                  <a:lnTo>
                    <a:pt x="0" y="133138"/>
                  </a:lnTo>
                  <a:cubicBezTo>
                    <a:pt x="0" y="97827"/>
                    <a:pt x="14027" y="63963"/>
                    <a:pt x="38995" y="38995"/>
                  </a:cubicBezTo>
                  <a:cubicBezTo>
                    <a:pt x="63963" y="14027"/>
                    <a:pt x="97827" y="0"/>
                    <a:pt x="133138" y="0"/>
                  </a:cubicBezTo>
                  <a:close/>
                </a:path>
              </a:pathLst>
            </a:custGeom>
            <a:blipFill>
              <a:blip r:embed="rId2"/>
              <a:stretch>
                <a:fillRect l="-188985" t="0" r="0" b="0"/>
              </a:stretch>
            </a:blipFill>
          </p:spPr>
        </p:sp>
      </p:grpSp>
      <p:grpSp>
        <p:nvGrpSpPr>
          <p:cNvPr name="Group 12" id="12"/>
          <p:cNvGrpSpPr/>
          <p:nvPr/>
        </p:nvGrpSpPr>
        <p:grpSpPr>
          <a:xfrm rot="-7056015">
            <a:off x="963062" y="-4714023"/>
            <a:ext cx="4005343" cy="9890012"/>
            <a:chOff x="0" y="0"/>
            <a:chExt cx="1054905" cy="2604777"/>
          </a:xfrm>
        </p:grpSpPr>
        <p:sp>
          <p:nvSpPr>
            <p:cNvPr name="Freeform 13" id="13"/>
            <p:cNvSpPr/>
            <p:nvPr/>
          </p:nvSpPr>
          <p:spPr>
            <a:xfrm flipH="false" flipV="false" rot="0">
              <a:off x="0" y="0"/>
              <a:ext cx="1054905" cy="2604777"/>
            </a:xfrm>
            <a:custGeom>
              <a:avLst/>
              <a:gdLst/>
              <a:ahLst/>
              <a:cxnLst/>
              <a:rect r="r" b="b" t="t" l="l"/>
              <a:pathLst>
                <a:path h="2604777" w="1054905">
                  <a:moveTo>
                    <a:pt x="0" y="0"/>
                  </a:moveTo>
                  <a:lnTo>
                    <a:pt x="1054905" y="0"/>
                  </a:lnTo>
                  <a:lnTo>
                    <a:pt x="1054905" y="2604777"/>
                  </a:lnTo>
                  <a:lnTo>
                    <a:pt x="0" y="2604777"/>
                  </a:lnTo>
                  <a:close/>
                </a:path>
              </a:pathLst>
            </a:custGeom>
            <a:gradFill rotWithShape="true">
              <a:gsLst>
                <a:gs pos="0">
                  <a:srgbClr val="131416">
                    <a:alpha val="0"/>
                  </a:srgbClr>
                </a:gs>
                <a:gs pos="100000">
                  <a:srgbClr val="FFFFFF">
                    <a:alpha val="100000"/>
                  </a:srgbClr>
                </a:gs>
              </a:gsLst>
              <a:lin ang="0"/>
            </a:gradFill>
          </p:spPr>
        </p:sp>
        <p:sp>
          <p:nvSpPr>
            <p:cNvPr name="TextBox 14" id="14"/>
            <p:cNvSpPr txBox="true"/>
            <p:nvPr/>
          </p:nvSpPr>
          <p:spPr>
            <a:xfrm>
              <a:off x="0" y="-38100"/>
              <a:ext cx="1054905" cy="2642877"/>
            </a:xfrm>
            <a:prstGeom prst="rect">
              <a:avLst/>
            </a:prstGeom>
          </p:spPr>
          <p:txBody>
            <a:bodyPr anchor="ctr" rtlCol="false" tIns="50800" lIns="50800" bIns="50800" rIns="50800"/>
            <a:lstStyle/>
            <a:p>
              <a:pPr algn="ctr">
                <a:lnSpc>
                  <a:spcPts val="2659"/>
                </a:lnSpc>
                <a:spcBef>
                  <a:spcPct val="0"/>
                </a:spcBef>
              </a:pPr>
            </a:p>
          </p:txBody>
        </p:sp>
      </p:grpSp>
      <p:sp>
        <p:nvSpPr>
          <p:cNvPr name="TextBox 15" id="15"/>
          <p:cNvSpPr txBox="true"/>
          <p:nvPr/>
        </p:nvSpPr>
        <p:spPr>
          <a:xfrm rot="0">
            <a:off x="784463" y="4452468"/>
            <a:ext cx="10188805" cy="5321154"/>
          </a:xfrm>
          <a:prstGeom prst="rect">
            <a:avLst/>
          </a:prstGeom>
        </p:spPr>
        <p:txBody>
          <a:bodyPr anchor="t" rtlCol="false" tIns="0" lIns="0" bIns="0" rIns="0">
            <a:spAutoFit/>
          </a:bodyPr>
          <a:lstStyle/>
          <a:p>
            <a:pPr algn="l">
              <a:lnSpc>
                <a:spcPts val="3858"/>
              </a:lnSpc>
            </a:pPr>
            <a:r>
              <a:rPr lang="en-US" sz="2755" spc="-170" b="true">
                <a:solidFill>
                  <a:srgbClr val="FCCE90"/>
                </a:solidFill>
                <a:latin typeface="Canva Sans Bold"/>
                <a:ea typeface="Canva Sans Bold"/>
                <a:cs typeface="Canva Sans Bold"/>
                <a:sym typeface="Canva Sans Bold"/>
              </a:rPr>
              <a:t>Here’s where we step in:</a:t>
            </a:r>
          </a:p>
          <a:p>
            <a:pPr algn="l">
              <a:lnSpc>
                <a:spcPts val="3858"/>
              </a:lnSpc>
            </a:pPr>
            <a:r>
              <a:rPr lang="en-US" sz="2755" spc="-170" b="true">
                <a:solidFill>
                  <a:srgbClr val="FCCE90"/>
                </a:solidFill>
                <a:latin typeface="Canva Sans Bold"/>
                <a:ea typeface="Canva Sans Bold"/>
                <a:cs typeface="Canva Sans Bold"/>
                <a:sym typeface="Canva Sans Bold"/>
              </a:rPr>
              <a:t>We’ve created an interactive dashboard that lights the way. </a:t>
            </a:r>
          </a:p>
          <a:p>
            <a:pPr algn="l">
              <a:lnSpc>
                <a:spcPts val="3858"/>
              </a:lnSpc>
            </a:pPr>
          </a:p>
          <a:p>
            <a:pPr algn="l">
              <a:lnSpc>
                <a:spcPts val="3858"/>
              </a:lnSpc>
            </a:pPr>
            <a:r>
              <a:rPr lang="en-US" sz="2755" spc="-170" b="true">
                <a:solidFill>
                  <a:srgbClr val="FCCE90"/>
                </a:solidFill>
                <a:latin typeface="Canva Sans Bold"/>
                <a:ea typeface="Canva Sans Bold"/>
                <a:cs typeface="Canva Sans Bold"/>
                <a:sym typeface="Canva Sans Bold"/>
              </a:rPr>
              <a:t> With just a few clicks, you can see:</a:t>
            </a:r>
          </a:p>
          <a:p>
            <a:pPr algn="l" marL="594969" indent="-297485" lvl="1">
              <a:lnSpc>
                <a:spcPts val="3858"/>
              </a:lnSpc>
              <a:buFont typeface="Arial"/>
              <a:buChar char="•"/>
            </a:pPr>
            <a:r>
              <a:rPr lang="en-US" b="true" sz="2755" spc="-170">
                <a:solidFill>
                  <a:srgbClr val="FCCE90"/>
                </a:solidFill>
                <a:latin typeface="Canva Sans Bold"/>
                <a:ea typeface="Canva Sans Bold"/>
                <a:cs typeface="Canva Sans Bold"/>
                <a:sym typeface="Canva Sans Bold"/>
              </a:rPr>
              <a:t>What industries are seeing the most funding </a:t>
            </a:r>
          </a:p>
          <a:p>
            <a:pPr algn="l" marL="594969" indent="-297485" lvl="1">
              <a:lnSpc>
                <a:spcPts val="3858"/>
              </a:lnSpc>
              <a:buFont typeface="Arial"/>
              <a:buChar char="•"/>
            </a:pPr>
            <a:r>
              <a:rPr lang="en-US" b="true" sz="2755" spc="-170">
                <a:solidFill>
                  <a:srgbClr val="FCCE90"/>
                </a:solidFill>
                <a:latin typeface="Canva Sans Bold"/>
                <a:ea typeface="Canva Sans Bold"/>
                <a:cs typeface="Canva Sans Bold"/>
                <a:sym typeface="Canva Sans Bold"/>
              </a:rPr>
              <a:t>Which investors are making moves in your sector </a:t>
            </a:r>
          </a:p>
          <a:p>
            <a:pPr algn="l" marL="594969" indent="-297485" lvl="1">
              <a:lnSpc>
                <a:spcPts val="3858"/>
              </a:lnSpc>
              <a:buFont typeface="Arial"/>
              <a:buChar char="•"/>
            </a:pPr>
            <a:r>
              <a:rPr lang="en-US" b="true" sz="2755" spc="-170">
                <a:solidFill>
                  <a:srgbClr val="FCCE90"/>
                </a:solidFill>
                <a:latin typeface="Canva Sans Bold"/>
                <a:ea typeface="Canva Sans Bold"/>
                <a:cs typeface="Canva Sans Bold"/>
                <a:sym typeface="Canva Sans Bold"/>
              </a:rPr>
              <a:t>What your funding potential looks like with real, actionable data </a:t>
            </a:r>
          </a:p>
          <a:p>
            <a:pPr algn="l">
              <a:lnSpc>
                <a:spcPts val="3858"/>
              </a:lnSpc>
            </a:pPr>
          </a:p>
          <a:p>
            <a:pPr algn="l">
              <a:lnSpc>
                <a:spcPts val="3858"/>
              </a:lnSpc>
            </a:pPr>
            <a:r>
              <a:rPr lang="en-US" sz="2755" spc="-170" b="true">
                <a:solidFill>
                  <a:srgbClr val="FCCE90"/>
                </a:solidFill>
                <a:latin typeface="Canva Sans Bold"/>
                <a:ea typeface="Canva Sans Bold"/>
                <a:cs typeface="Canva Sans Bold"/>
                <a:sym typeface="Canva Sans Bold"/>
              </a:rPr>
              <a:t>All of this — in a slick, easy-to-navigate platform that makes your startup’s journey a little easier.</a:t>
            </a:r>
          </a:p>
          <a:p>
            <a:pPr algn="l">
              <a:lnSpc>
                <a:spcPts val="3858"/>
              </a:lnSpc>
            </a:pPr>
          </a:p>
        </p:txBody>
      </p:sp>
      <p:sp>
        <p:nvSpPr>
          <p:cNvPr name="TextBox 16" id="16"/>
          <p:cNvSpPr txBox="true"/>
          <p:nvPr/>
        </p:nvSpPr>
        <p:spPr>
          <a:xfrm rot="0">
            <a:off x="281837" y="510312"/>
            <a:ext cx="10502265" cy="3769361"/>
          </a:xfrm>
          <a:prstGeom prst="rect">
            <a:avLst/>
          </a:prstGeom>
        </p:spPr>
        <p:txBody>
          <a:bodyPr anchor="t" rtlCol="false" tIns="0" lIns="0" bIns="0" rIns="0">
            <a:spAutoFit/>
          </a:bodyPr>
          <a:lstStyle/>
          <a:p>
            <a:pPr algn="l">
              <a:lnSpc>
                <a:spcPts val="4339"/>
              </a:lnSpc>
              <a:spcBef>
                <a:spcPct val="0"/>
              </a:spcBef>
            </a:pPr>
            <a:r>
              <a:rPr lang="en-US" b="true" sz="3099">
                <a:solidFill>
                  <a:srgbClr val="E293AC"/>
                </a:solidFill>
                <a:latin typeface="Canva Sans Bold"/>
                <a:ea typeface="Canva Sans Bold"/>
                <a:cs typeface="Canva Sans Bold"/>
                <a:sym typeface="Canva Sans Bold"/>
              </a:rPr>
              <a:t>💡 </a:t>
            </a:r>
            <a:r>
              <a:rPr lang="en-US" b="true" sz="3099">
                <a:solidFill>
                  <a:srgbClr val="E293AC"/>
                </a:solidFill>
                <a:latin typeface="Canva Sans Bold"/>
                <a:ea typeface="Canva Sans Bold"/>
                <a:cs typeface="Canva Sans Bold"/>
                <a:sym typeface="Canva Sans Bold"/>
              </a:rPr>
              <a:t>The Issue:</a:t>
            </a:r>
          </a:p>
          <a:p>
            <a:pPr algn="l">
              <a:lnSpc>
                <a:spcPts val="4339"/>
              </a:lnSpc>
              <a:spcBef>
                <a:spcPct val="0"/>
              </a:spcBef>
            </a:pPr>
            <a:r>
              <a:rPr lang="en-US" b="true" sz="3099">
                <a:solidFill>
                  <a:srgbClr val="E293AC"/>
                </a:solidFill>
                <a:latin typeface="Canva Sans Bold"/>
                <a:ea typeface="Canva Sans Bold"/>
                <a:cs typeface="Canva Sans Bold"/>
                <a:sym typeface="Canva Sans Bold"/>
              </a:rPr>
              <a:t>Startups in India are navigating through an ocean of data but are still left in the dark when it comes to understanding funding trends and where the money is actually flowing.</a:t>
            </a:r>
          </a:p>
          <a:p>
            <a:pPr algn="l">
              <a:lnSpc>
                <a:spcPts val="4339"/>
              </a:lnSpc>
              <a:spcBef>
                <a:spcPct val="0"/>
              </a:spcBef>
            </a:pPr>
            <a:r>
              <a:rPr lang="en-US" b="true" sz="3099">
                <a:solidFill>
                  <a:srgbClr val="E293AC"/>
                </a:solidFill>
                <a:latin typeface="Canva Sans Bold"/>
                <a:ea typeface="Canva Sans Bold"/>
                <a:cs typeface="Canva Sans Bold"/>
                <a:sym typeface="Canva Sans Bold"/>
              </a:rPr>
              <a:t> There’s tons of data, but no real answers.</a:t>
            </a:r>
          </a:p>
          <a:p>
            <a:pPr algn="l">
              <a:lnSpc>
                <a:spcPts val="4339"/>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grpSp>
        <p:nvGrpSpPr>
          <p:cNvPr name="Group 2" id="2"/>
          <p:cNvGrpSpPr/>
          <p:nvPr/>
        </p:nvGrpSpPr>
        <p:grpSpPr>
          <a:xfrm rot="-7056015">
            <a:off x="-877959" y="-3292605"/>
            <a:ext cx="4005343" cy="9890012"/>
            <a:chOff x="0" y="0"/>
            <a:chExt cx="1054905" cy="2604777"/>
          </a:xfrm>
        </p:grpSpPr>
        <p:sp>
          <p:nvSpPr>
            <p:cNvPr name="Freeform 3" id="3"/>
            <p:cNvSpPr/>
            <p:nvPr/>
          </p:nvSpPr>
          <p:spPr>
            <a:xfrm flipH="false" flipV="false" rot="0">
              <a:off x="0" y="0"/>
              <a:ext cx="1054905" cy="2604777"/>
            </a:xfrm>
            <a:custGeom>
              <a:avLst/>
              <a:gdLst/>
              <a:ahLst/>
              <a:cxnLst/>
              <a:rect r="r" b="b" t="t" l="l"/>
              <a:pathLst>
                <a:path h="2604777" w="1054905">
                  <a:moveTo>
                    <a:pt x="0" y="0"/>
                  </a:moveTo>
                  <a:lnTo>
                    <a:pt x="1054905" y="0"/>
                  </a:lnTo>
                  <a:lnTo>
                    <a:pt x="1054905" y="2604777"/>
                  </a:lnTo>
                  <a:lnTo>
                    <a:pt x="0" y="2604777"/>
                  </a:lnTo>
                  <a:close/>
                </a:path>
              </a:pathLst>
            </a:custGeom>
            <a:gradFill rotWithShape="true">
              <a:gsLst>
                <a:gs pos="0">
                  <a:srgbClr val="131416">
                    <a:alpha val="0"/>
                  </a:srgbClr>
                </a:gs>
                <a:gs pos="100000">
                  <a:srgbClr val="FFFFFF">
                    <a:alpha val="100000"/>
                  </a:srgbClr>
                </a:gs>
              </a:gsLst>
              <a:lin ang="0"/>
            </a:gradFill>
          </p:spPr>
        </p:sp>
        <p:sp>
          <p:nvSpPr>
            <p:cNvPr name="TextBox 4" id="4"/>
            <p:cNvSpPr txBox="true"/>
            <p:nvPr/>
          </p:nvSpPr>
          <p:spPr>
            <a:xfrm>
              <a:off x="0" y="-38100"/>
              <a:ext cx="1054905" cy="2642877"/>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true" flipV="false" rot="-2242186">
            <a:off x="10690622" y="-1514395"/>
            <a:ext cx="11181158" cy="11209180"/>
          </a:xfrm>
          <a:custGeom>
            <a:avLst/>
            <a:gdLst/>
            <a:ahLst/>
            <a:cxnLst/>
            <a:rect r="r" b="b" t="t" l="l"/>
            <a:pathLst>
              <a:path h="11209180" w="11181158">
                <a:moveTo>
                  <a:pt x="11181157" y="0"/>
                </a:moveTo>
                <a:lnTo>
                  <a:pt x="0" y="0"/>
                </a:lnTo>
                <a:lnTo>
                  <a:pt x="0" y="11209180"/>
                </a:lnTo>
                <a:lnTo>
                  <a:pt x="11181157" y="11209180"/>
                </a:lnTo>
                <a:lnTo>
                  <a:pt x="11181157" y="0"/>
                </a:lnTo>
                <a:close/>
              </a:path>
            </a:pathLst>
          </a:custGeom>
          <a:blipFill>
            <a:blip r:embed="rId2"/>
            <a:stretch>
              <a:fillRect l="0" t="0" r="0" b="0"/>
            </a:stretch>
          </a:blipFill>
        </p:spPr>
      </p:sp>
      <p:sp>
        <p:nvSpPr>
          <p:cNvPr name="TextBox 6" id="6"/>
          <p:cNvSpPr txBox="true"/>
          <p:nvPr/>
        </p:nvSpPr>
        <p:spPr>
          <a:xfrm rot="0">
            <a:off x="1267283" y="479754"/>
            <a:ext cx="8030394" cy="978565"/>
          </a:xfrm>
          <a:prstGeom prst="rect">
            <a:avLst/>
          </a:prstGeom>
        </p:spPr>
        <p:txBody>
          <a:bodyPr anchor="t" rtlCol="false" tIns="0" lIns="0" bIns="0" rIns="0">
            <a:spAutoFit/>
          </a:bodyPr>
          <a:lstStyle/>
          <a:p>
            <a:pPr algn="ctr">
              <a:lnSpc>
                <a:spcPts val="8013"/>
              </a:lnSpc>
              <a:spcBef>
                <a:spcPct val="0"/>
              </a:spcBef>
            </a:pPr>
            <a:r>
              <a:rPr lang="en-US" b="true" sz="5723">
                <a:solidFill>
                  <a:srgbClr val="FD39A1"/>
                </a:solidFill>
                <a:latin typeface="Canva Sans Bold"/>
                <a:ea typeface="Canva Sans Bold"/>
                <a:cs typeface="Canva Sans Bold"/>
                <a:sym typeface="Canva Sans Bold"/>
              </a:rPr>
              <a:t>🎯 Problem Statement:</a:t>
            </a:r>
          </a:p>
        </p:txBody>
      </p:sp>
      <p:sp>
        <p:nvSpPr>
          <p:cNvPr name="TextBox 7" id="7"/>
          <p:cNvSpPr txBox="true"/>
          <p:nvPr/>
        </p:nvSpPr>
        <p:spPr>
          <a:xfrm rot="0">
            <a:off x="911631" y="3241202"/>
            <a:ext cx="15049595" cy="4911739"/>
          </a:xfrm>
          <a:prstGeom prst="rect">
            <a:avLst/>
          </a:prstGeom>
        </p:spPr>
        <p:txBody>
          <a:bodyPr anchor="t" rtlCol="false" tIns="0" lIns="0" bIns="0" rIns="0">
            <a:spAutoFit/>
          </a:bodyPr>
          <a:lstStyle/>
          <a:p>
            <a:pPr algn="l">
              <a:lnSpc>
                <a:spcPts val="5657"/>
              </a:lnSpc>
            </a:pPr>
            <a:r>
              <a:rPr lang="en-US" sz="2318">
                <a:solidFill>
                  <a:srgbClr val="FFFFFF"/>
                </a:solidFill>
                <a:latin typeface="Canva Sans"/>
                <a:ea typeface="Canva Sans"/>
                <a:cs typeface="Canva Sans"/>
                <a:sym typeface="Canva Sans"/>
              </a:rPr>
              <a:t>Despite the availability of rich data on startup funding in India, many entrepreneurs and investors struggle to extract actionable insights from it. There is a lack of interactive platforms that help users:</a:t>
            </a:r>
          </a:p>
          <a:p>
            <a:pPr algn="l" marL="500556" indent="-250278" lvl="1">
              <a:lnSpc>
                <a:spcPts val="5657"/>
              </a:lnSpc>
              <a:buFont typeface="Arial"/>
              <a:buChar char="•"/>
            </a:pPr>
            <a:r>
              <a:rPr lang="en-US" sz="2318">
                <a:solidFill>
                  <a:srgbClr val="FFFFFF"/>
                </a:solidFill>
                <a:latin typeface="Canva Sans"/>
                <a:ea typeface="Canva Sans"/>
                <a:cs typeface="Canva Sans"/>
                <a:sym typeface="Canva Sans"/>
              </a:rPr>
              <a:t>Identify funding trends across industries and cities</a:t>
            </a:r>
          </a:p>
          <a:p>
            <a:pPr algn="l" marL="500556" indent="-250278" lvl="1">
              <a:lnSpc>
                <a:spcPts val="5657"/>
              </a:lnSpc>
              <a:buFont typeface="Arial"/>
              <a:buChar char="•"/>
            </a:pPr>
            <a:r>
              <a:rPr lang="en-US" sz="2318">
                <a:solidFill>
                  <a:srgbClr val="FFFFFF"/>
                </a:solidFill>
                <a:latin typeface="Canva Sans"/>
                <a:ea typeface="Canva Sans"/>
                <a:cs typeface="Canva Sans"/>
                <a:sym typeface="Canva Sans"/>
              </a:rPr>
              <a:t>Understand patterns in investor behavior</a:t>
            </a:r>
          </a:p>
          <a:p>
            <a:pPr algn="l" marL="500556" indent="-250278" lvl="1">
              <a:lnSpc>
                <a:spcPts val="5657"/>
              </a:lnSpc>
              <a:buFont typeface="Arial"/>
              <a:buChar char="•"/>
            </a:pPr>
            <a:r>
              <a:rPr lang="en-US" sz="2318">
                <a:solidFill>
                  <a:srgbClr val="FFFFFF"/>
                </a:solidFill>
                <a:latin typeface="Canva Sans"/>
                <a:ea typeface="Canva Sans"/>
                <a:cs typeface="Canva Sans"/>
                <a:sym typeface="Canva Sans"/>
              </a:rPr>
              <a:t>Predict potential funding amounts for a new startup profile</a:t>
            </a:r>
          </a:p>
          <a:p>
            <a:pPr algn="l">
              <a:lnSpc>
                <a:spcPts val="5657"/>
              </a:lnSpc>
            </a:pPr>
            <a:r>
              <a:rPr lang="en-US" sz="2318">
                <a:solidFill>
                  <a:srgbClr val="FFFFFF"/>
                </a:solidFill>
                <a:latin typeface="Canva Sans"/>
                <a:ea typeface="Canva Sans"/>
                <a:cs typeface="Canva Sans"/>
                <a:sym typeface="Canva Sans"/>
              </a:rPr>
              <a:t>To bridge this gap, this project presents a comprehensive and user-friendly dashboard that brings funding insights to life through intuitive visualizations and machine learning–based predictions.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grpSp>
        <p:nvGrpSpPr>
          <p:cNvPr name="Group 2" id="2"/>
          <p:cNvGrpSpPr/>
          <p:nvPr/>
        </p:nvGrpSpPr>
        <p:grpSpPr>
          <a:xfrm rot="-7056015">
            <a:off x="-877959" y="-3292605"/>
            <a:ext cx="4005343" cy="9890012"/>
            <a:chOff x="0" y="0"/>
            <a:chExt cx="1054905" cy="2604777"/>
          </a:xfrm>
        </p:grpSpPr>
        <p:sp>
          <p:nvSpPr>
            <p:cNvPr name="Freeform 3" id="3"/>
            <p:cNvSpPr/>
            <p:nvPr/>
          </p:nvSpPr>
          <p:spPr>
            <a:xfrm flipH="false" flipV="false" rot="0">
              <a:off x="0" y="0"/>
              <a:ext cx="1054905" cy="2604777"/>
            </a:xfrm>
            <a:custGeom>
              <a:avLst/>
              <a:gdLst/>
              <a:ahLst/>
              <a:cxnLst/>
              <a:rect r="r" b="b" t="t" l="l"/>
              <a:pathLst>
                <a:path h="2604777" w="1054905">
                  <a:moveTo>
                    <a:pt x="0" y="0"/>
                  </a:moveTo>
                  <a:lnTo>
                    <a:pt x="1054905" y="0"/>
                  </a:lnTo>
                  <a:lnTo>
                    <a:pt x="1054905" y="2604777"/>
                  </a:lnTo>
                  <a:lnTo>
                    <a:pt x="0" y="2604777"/>
                  </a:lnTo>
                  <a:close/>
                </a:path>
              </a:pathLst>
            </a:custGeom>
            <a:gradFill rotWithShape="true">
              <a:gsLst>
                <a:gs pos="0">
                  <a:srgbClr val="131416">
                    <a:alpha val="0"/>
                  </a:srgbClr>
                </a:gs>
                <a:gs pos="100000">
                  <a:srgbClr val="FFFFFF">
                    <a:alpha val="100000"/>
                  </a:srgbClr>
                </a:gs>
              </a:gsLst>
              <a:lin ang="0"/>
            </a:gradFill>
          </p:spPr>
        </p:sp>
        <p:sp>
          <p:nvSpPr>
            <p:cNvPr name="TextBox 4" id="4"/>
            <p:cNvSpPr txBox="true"/>
            <p:nvPr/>
          </p:nvSpPr>
          <p:spPr>
            <a:xfrm>
              <a:off x="0" y="-38100"/>
              <a:ext cx="1054905" cy="2642877"/>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true" flipV="false" rot="-2242186">
            <a:off x="10690622" y="-1514395"/>
            <a:ext cx="11181158" cy="11209180"/>
          </a:xfrm>
          <a:custGeom>
            <a:avLst/>
            <a:gdLst/>
            <a:ahLst/>
            <a:cxnLst/>
            <a:rect r="r" b="b" t="t" l="l"/>
            <a:pathLst>
              <a:path h="11209180" w="11181158">
                <a:moveTo>
                  <a:pt x="11181157" y="0"/>
                </a:moveTo>
                <a:lnTo>
                  <a:pt x="0" y="0"/>
                </a:lnTo>
                <a:lnTo>
                  <a:pt x="0" y="11209180"/>
                </a:lnTo>
                <a:lnTo>
                  <a:pt x="11181157" y="11209180"/>
                </a:lnTo>
                <a:lnTo>
                  <a:pt x="11181157" y="0"/>
                </a:lnTo>
                <a:close/>
              </a:path>
            </a:pathLst>
          </a:custGeom>
          <a:blipFill>
            <a:blip r:embed="rId2"/>
            <a:stretch>
              <a:fillRect l="0" t="0" r="0" b="0"/>
            </a:stretch>
          </a:blipFill>
        </p:spPr>
      </p:sp>
      <p:sp>
        <p:nvSpPr>
          <p:cNvPr name="TextBox 6" id="6"/>
          <p:cNvSpPr txBox="true"/>
          <p:nvPr/>
        </p:nvSpPr>
        <p:spPr>
          <a:xfrm rot="0">
            <a:off x="300459" y="479754"/>
            <a:ext cx="9964043" cy="978565"/>
          </a:xfrm>
          <a:prstGeom prst="rect">
            <a:avLst/>
          </a:prstGeom>
        </p:spPr>
        <p:txBody>
          <a:bodyPr anchor="t" rtlCol="false" tIns="0" lIns="0" bIns="0" rIns="0">
            <a:spAutoFit/>
          </a:bodyPr>
          <a:lstStyle/>
          <a:p>
            <a:pPr algn="ctr">
              <a:lnSpc>
                <a:spcPts val="8013"/>
              </a:lnSpc>
              <a:spcBef>
                <a:spcPct val="0"/>
              </a:spcBef>
            </a:pPr>
            <a:r>
              <a:rPr lang="en-US" b="true" sz="5723">
                <a:solidFill>
                  <a:srgbClr val="FFDE59"/>
                </a:solidFill>
                <a:latin typeface="Canva Sans Bold"/>
                <a:ea typeface="Canva Sans Bold"/>
                <a:cs typeface="Canva Sans Bold"/>
                <a:sym typeface="Canva Sans Bold"/>
              </a:rPr>
              <a:t>🧩 Why This</a:t>
            </a:r>
            <a:r>
              <a:rPr lang="en-US" b="true" sz="5723">
                <a:solidFill>
                  <a:srgbClr val="FFDE59"/>
                </a:solidFill>
                <a:latin typeface="Canva Sans Bold"/>
                <a:ea typeface="Canva Sans Bold"/>
                <a:cs typeface="Canva Sans Bold"/>
                <a:sym typeface="Canva Sans Bold"/>
              </a:rPr>
              <a:t> Project Matters:</a:t>
            </a:r>
          </a:p>
        </p:txBody>
      </p:sp>
      <p:sp>
        <p:nvSpPr>
          <p:cNvPr name="TextBox 7" id="7"/>
          <p:cNvSpPr txBox="true"/>
          <p:nvPr/>
        </p:nvSpPr>
        <p:spPr>
          <a:xfrm rot="0">
            <a:off x="911631" y="3241202"/>
            <a:ext cx="15049595" cy="5626114"/>
          </a:xfrm>
          <a:prstGeom prst="rect">
            <a:avLst/>
          </a:prstGeom>
        </p:spPr>
        <p:txBody>
          <a:bodyPr anchor="t" rtlCol="false" tIns="0" lIns="0" bIns="0" rIns="0">
            <a:spAutoFit/>
          </a:bodyPr>
          <a:lstStyle/>
          <a:p>
            <a:pPr algn="l">
              <a:lnSpc>
                <a:spcPts val="5657"/>
              </a:lnSpc>
            </a:pPr>
            <a:r>
              <a:rPr lang="en-US" sz="2318">
                <a:solidFill>
                  <a:srgbClr val="FFFFFF"/>
                </a:solidFill>
                <a:latin typeface="Canva Sans"/>
                <a:ea typeface="Canva Sans"/>
                <a:cs typeface="Canva Sans"/>
                <a:sym typeface="Canva Sans"/>
              </a:rPr>
              <a:t>Th</a:t>
            </a:r>
            <a:r>
              <a:rPr lang="en-US" sz="2318">
                <a:solidFill>
                  <a:srgbClr val="FFFFFF"/>
                </a:solidFill>
                <a:latin typeface="Canva Sans"/>
                <a:ea typeface="Canva Sans"/>
                <a:cs typeface="Canva Sans"/>
                <a:sym typeface="Canva Sans"/>
              </a:rPr>
              <a:t>e Indian startup ecosystem is one of the most dynamic in the world. However, traditional reports and databases often fail to provide instant, visual, and predictive answers to crucial funding questions. With this dashboard:</a:t>
            </a:r>
          </a:p>
          <a:p>
            <a:pPr algn="l" marL="500556" indent="-250278" lvl="1">
              <a:lnSpc>
                <a:spcPts val="5657"/>
              </a:lnSpc>
              <a:buFont typeface="Arial"/>
              <a:buChar char="•"/>
            </a:pPr>
            <a:r>
              <a:rPr lang="en-US" sz="2318">
                <a:solidFill>
                  <a:srgbClr val="FFFFFF"/>
                </a:solidFill>
                <a:latin typeface="Canva Sans"/>
                <a:ea typeface="Canva Sans"/>
                <a:cs typeface="Canva Sans"/>
                <a:sym typeface="Canva Sans"/>
              </a:rPr>
              <a:t>Startups can explore r</a:t>
            </a:r>
            <a:r>
              <a:rPr lang="en-US" sz="2318">
                <a:solidFill>
                  <a:srgbClr val="FFFFFF"/>
                </a:solidFill>
                <a:latin typeface="Canva Sans"/>
                <a:ea typeface="Canva Sans"/>
                <a:cs typeface="Canva Sans"/>
                <a:sym typeface="Canva Sans"/>
              </a:rPr>
              <a:t>eal funding trends and benchmarks</a:t>
            </a:r>
          </a:p>
          <a:p>
            <a:pPr algn="l" marL="500556" indent="-250278" lvl="1">
              <a:lnSpc>
                <a:spcPts val="5657"/>
              </a:lnSpc>
              <a:buFont typeface="Arial"/>
              <a:buChar char="•"/>
            </a:pPr>
            <a:r>
              <a:rPr lang="en-US" sz="2318">
                <a:solidFill>
                  <a:srgbClr val="FFFFFF"/>
                </a:solidFill>
                <a:latin typeface="Canva Sans"/>
                <a:ea typeface="Canva Sans"/>
                <a:cs typeface="Canva Sans"/>
                <a:sym typeface="Canva Sans"/>
              </a:rPr>
              <a:t>Investors can spot high-growth sectors and locations</a:t>
            </a:r>
          </a:p>
          <a:p>
            <a:pPr algn="l" marL="500556" indent="-250278" lvl="1">
              <a:lnSpc>
                <a:spcPts val="5657"/>
              </a:lnSpc>
              <a:buFont typeface="Arial"/>
              <a:buChar char="•"/>
            </a:pPr>
            <a:r>
              <a:rPr lang="en-US" sz="2318">
                <a:solidFill>
                  <a:srgbClr val="FFFFFF"/>
                </a:solidFill>
                <a:latin typeface="Canva Sans"/>
                <a:ea typeface="Canva Sans"/>
                <a:cs typeface="Canva Sans"/>
                <a:sym typeface="Canva Sans"/>
              </a:rPr>
              <a:t>Predictions help guide realistic funding expectations based on startup attri</a:t>
            </a:r>
            <a:r>
              <a:rPr lang="en-US" sz="2318">
                <a:solidFill>
                  <a:srgbClr val="FFFFFF"/>
                </a:solidFill>
                <a:latin typeface="Canva Sans"/>
                <a:ea typeface="Canva Sans"/>
                <a:cs typeface="Canva Sans"/>
                <a:sym typeface="Canva Sans"/>
              </a:rPr>
              <a:t>butes</a:t>
            </a:r>
          </a:p>
          <a:p>
            <a:pPr algn="l" marL="500556" indent="-250278" lvl="1">
              <a:lnSpc>
                <a:spcPts val="5657"/>
              </a:lnSpc>
              <a:buFont typeface="Arial"/>
              <a:buChar char="•"/>
            </a:pPr>
            <a:r>
              <a:rPr lang="en-US" sz="2318">
                <a:solidFill>
                  <a:srgbClr val="FFFFFF"/>
                </a:solidFill>
                <a:latin typeface="Canva Sans"/>
                <a:ea typeface="Canva Sans"/>
                <a:cs typeface="Canva Sans"/>
                <a:sym typeface="Canva Sans"/>
              </a:rPr>
              <a:t> This project empowers data-driven decision-making in the startup funding space.</a:t>
            </a:r>
          </a:p>
          <a:p>
            <a:pPr algn="l">
              <a:lnSpc>
                <a:spcPts val="5657"/>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31416"/>
        </a:solidFill>
      </p:bgPr>
    </p:bg>
    <p:spTree>
      <p:nvGrpSpPr>
        <p:cNvPr id="1" name=""/>
        <p:cNvGrpSpPr/>
        <p:nvPr/>
      </p:nvGrpSpPr>
      <p:grpSpPr>
        <a:xfrm>
          <a:off x="0" y="0"/>
          <a:ext cx="0" cy="0"/>
          <a:chOff x="0" y="0"/>
          <a:chExt cx="0" cy="0"/>
        </a:xfrm>
      </p:grpSpPr>
      <p:grpSp>
        <p:nvGrpSpPr>
          <p:cNvPr name="Group 2" id="2"/>
          <p:cNvGrpSpPr/>
          <p:nvPr/>
        </p:nvGrpSpPr>
        <p:grpSpPr>
          <a:xfrm rot="5400000">
            <a:off x="11236544" y="-958398"/>
            <a:ext cx="3674802" cy="11873256"/>
            <a:chOff x="0" y="0"/>
            <a:chExt cx="967849" cy="3127113"/>
          </a:xfrm>
        </p:grpSpPr>
        <p:sp>
          <p:nvSpPr>
            <p:cNvPr name="Freeform 3" id="3"/>
            <p:cNvSpPr/>
            <p:nvPr/>
          </p:nvSpPr>
          <p:spPr>
            <a:xfrm flipH="false" flipV="false" rot="0">
              <a:off x="0" y="0"/>
              <a:ext cx="967849" cy="3127113"/>
            </a:xfrm>
            <a:custGeom>
              <a:avLst/>
              <a:gdLst/>
              <a:ahLst/>
              <a:cxnLst/>
              <a:rect r="r" b="b" t="t" l="l"/>
              <a:pathLst>
                <a:path h="3127113" w="967849">
                  <a:moveTo>
                    <a:pt x="0" y="0"/>
                  </a:moveTo>
                  <a:lnTo>
                    <a:pt x="967849" y="0"/>
                  </a:lnTo>
                  <a:lnTo>
                    <a:pt x="967849" y="3127113"/>
                  </a:lnTo>
                  <a:lnTo>
                    <a:pt x="0" y="3127113"/>
                  </a:lnTo>
                  <a:close/>
                </a:path>
              </a:pathLst>
            </a:custGeom>
            <a:gradFill rotWithShape="true">
              <a:gsLst>
                <a:gs pos="0">
                  <a:srgbClr val="131416">
                    <a:alpha val="0"/>
                  </a:srgbClr>
                </a:gs>
                <a:gs pos="33333">
                  <a:srgbClr val="131416">
                    <a:alpha val="72000"/>
                  </a:srgbClr>
                </a:gs>
                <a:gs pos="66667">
                  <a:srgbClr val="131416">
                    <a:alpha val="100000"/>
                  </a:srgbClr>
                </a:gs>
                <a:gs pos="100000">
                  <a:srgbClr val="131416">
                    <a:alpha val="100000"/>
                  </a:srgbClr>
                </a:gs>
              </a:gsLst>
              <a:lin ang="0"/>
            </a:gradFill>
          </p:spPr>
        </p:sp>
        <p:sp>
          <p:nvSpPr>
            <p:cNvPr name="TextBox 4" id="4"/>
            <p:cNvSpPr txBox="true"/>
            <p:nvPr/>
          </p:nvSpPr>
          <p:spPr>
            <a:xfrm>
              <a:off x="0" y="-38100"/>
              <a:ext cx="967849" cy="3165213"/>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true" flipV="false" rot="-2242186">
            <a:off x="9184141" y="433050"/>
            <a:ext cx="11181158" cy="11209180"/>
          </a:xfrm>
          <a:custGeom>
            <a:avLst/>
            <a:gdLst/>
            <a:ahLst/>
            <a:cxnLst/>
            <a:rect r="r" b="b" t="t" l="l"/>
            <a:pathLst>
              <a:path h="11209180" w="11181158">
                <a:moveTo>
                  <a:pt x="11181158" y="0"/>
                </a:moveTo>
                <a:lnTo>
                  <a:pt x="0" y="0"/>
                </a:lnTo>
                <a:lnTo>
                  <a:pt x="0" y="11209181"/>
                </a:lnTo>
                <a:lnTo>
                  <a:pt x="11181158" y="11209181"/>
                </a:lnTo>
                <a:lnTo>
                  <a:pt x="11181158" y="0"/>
                </a:lnTo>
                <a:close/>
              </a:path>
            </a:pathLst>
          </a:custGeom>
          <a:blipFill>
            <a:blip r:embed="rId2"/>
            <a:stretch>
              <a:fillRect l="0" t="0" r="0" b="0"/>
            </a:stretch>
          </a:blipFill>
        </p:spPr>
      </p:sp>
      <p:sp>
        <p:nvSpPr>
          <p:cNvPr name="TextBox 6" id="6"/>
          <p:cNvSpPr txBox="true"/>
          <p:nvPr/>
        </p:nvSpPr>
        <p:spPr>
          <a:xfrm rot="0">
            <a:off x="1028700" y="500123"/>
            <a:ext cx="9158229" cy="1247655"/>
          </a:xfrm>
          <a:prstGeom prst="rect">
            <a:avLst/>
          </a:prstGeom>
        </p:spPr>
        <p:txBody>
          <a:bodyPr anchor="t" rtlCol="false" tIns="0" lIns="0" bIns="0" rIns="0">
            <a:spAutoFit/>
          </a:bodyPr>
          <a:lstStyle/>
          <a:p>
            <a:pPr algn="l">
              <a:lnSpc>
                <a:spcPts val="9476"/>
              </a:lnSpc>
            </a:pPr>
            <a:r>
              <a:rPr lang="en-US" sz="9476" spc="-587">
                <a:solidFill>
                  <a:srgbClr val="FD39A1"/>
                </a:solidFill>
                <a:latin typeface="DM Sans"/>
                <a:ea typeface="DM Sans"/>
                <a:cs typeface="DM Sans"/>
                <a:sym typeface="DM Sans"/>
              </a:rPr>
              <a:t>Objective</a:t>
            </a:r>
          </a:p>
        </p:txBody>
      </p:sp>
      <p:sp>
        <p:nvSpPr>
          <p:cNvPr name="TextBox 7" id="7"/>
          <p:cNvSpPr txBox="true"/>
          <p:nvPr/>
        </p:nvSpPr>
        <p:spPr>
          <a:xfrm rot="0">
            <a:off x="837419" y="2004915"/>
            <a:ext cx="14530358" cy="8123727"/>
          </a:xfrm>
          <a:prstGeom prst="rect">
            <a:avLst/>
          </a:prstGeom>
        </p:spPr>
        <p:txBody>
          <a:bodyPr anchor="t" rtlCol="false" tIns="0" lIns="0" bIns="0" rIns="0">
            <a:spAutoFit/>
          </a:bodyPr>
          <a:lstStyle/>
          <a:p>
            <a:pPr algn="l" marL="529367" indent="-264683" lvl="1">
              <a:lnSpc>
                <a:spcPts val="3775"/>
              </a:lnSpc>
              <a:buAutoNum type="arabicPeriod" startAt="1"/>
            </a:pPr>
            <a:r>
              <a:rPr lang="en-US" sz="2451" spc="-29">
                <a:solidFill>
                  <a:srgbClr val="FFFFFF"/>
                </a:solidFill>
                <a:latin typeface="Arial"/>
                <a:ea typeface="Arial"/>
                <a:cs typeface="Arial"/>
                <a:sym typeface="Arial"/>
              </a:rPr>
              <a:t>Visualize Funding Trends</a:t>
            </a:r>
          </a:p>
          <a:p>
            <a:pPr algn="l" marL="1058734" indent="-352911" lvl="2">
              <a:lnSpc>
                <a:spcPts val="3775"/>
              </a:lnSpc>
              <a:buFont typeface="Arial"/>
              <a:buChar char="⚬"/>
            </a:pPr>
            <a:r>
              <a:rPr lang="en-US" sz="2451" spc="-29">
                <a:solidFill>
                  <a:srgbClr val="FFFFFF"/>
                </a:solidFill>
                <a:latin typeface="Arial"/>
                <a:ea typeface="Arial"/>
                <a:cs typeface="Arial"/>
                <a:sym typeface="Arial"/>
              </a:rPr>
              <a:t>Track startup funding over time using interactive and insightful graphs.</a:t>
            </a:r>
          </a:p>
          <a:p>
            <a:pPr algn="l" marL="529367" indent="-264683" lvl="1">
              <a:lnSpc>
                <a:spcPts val="3775"/>
              </a:lnSpc>
              <a:buAutoNum type="arabicPeriod" startAt="1"/>
            </a:pPr>
            <a:r>
              <a:rPr lang="en-US" sz="2451" spc="-29">
                <a:solidFill>
                  <a:srgbClr val="FFFFFF"/>
                </a:solidFill>
                <a:latin typeface="Arial"/>
                <a:ea typeface="Arial"/>
                <a:cs typeface="Arial"/>
                <a:sym typeface="Arial"/>
              </a:rPr>
              <a:t>Analyze Top Startups and Cities</a:t>
            </a:r>
          </a:p>
          <a:p>
            <a:pPr algn="l" marL="1058734" indent="-352911" lvl="2">
              <a:lnSpc>
                <a:spcPts val="3775"/>
              </a:lnSpc>
              <a:buFont typeface="Arial"/>
              <a:buChar char="⚬"/>
            </a:pPr>
            <a:r>
              <a:rPr lang="en-US" sz="2451" spc="-29">
                <a:solidFill>
                  <a:srgbClr val="FFFFFF"/>
                </a:solidFill>
                <a:latin typeface="Arial"/>
                <a:ea typeface="Arial"/>
                <a:cs typeface="Arial"/>
                <a:sym typeface="Arial"/>
              </a:rPr>
              <a:t>Identify the most funded startups, top-performing cities, and industries across years.</a:t>
            </a:r>
          </a:p>
          <a:p>
            <a:pPr algn="l" marL="529367" indent="-264683" lvl="1">
              <a:lnSpc>
                <a:spcPts val="3775"/>
              </a:lnSpc>
              <a:buAutoNum type="arabicPeriod" startAt="1"/>
            </a:pPr>
            <a:r>
              <a:rPr lang="en-US" sz="2451" spc="-29">
                <a:solidFill>
                  <a:srgbClr val="FFFFFF"/>
                </a:solidFill>
                <a:latin typeface="Arial"/>
                <a:ea typeface="Arial"/>
                <a:cs typeface="Arial"/>
                <a:sym typeface="Arial"/>
              </a:rPr>
              <a:t>Understand Industry-Wise Distribution</a:t>
            </a:r>
          </a:p>
          <a:p>
            <a:pPr algn="l" marL="1058734" indent="-352911" lvl="2">
              <a:lnSpc>
                <a:spcPts val="3775"/>
              </a:lnSpc>
              <a:buFont typeface="Arial"/>
              <a:buChar char="⚬"/>
            </a:pPr>
            <a:r>
              <a:rPr lang="en-US" sz="2451" spc="-29">
                <a:solidFill>
                  <a:srgbClr val="FFFFFF"/>
                </a:solidFill>
                <a:latin typeface="Arial"/>
                <a:ea typeface="Arial"/>
                <a:cs typeface="Arial"/>
                <a:sym typeface="Arial"/>
              </a:rPr>
              <a:t>Examine how funding is spread across various industries and cities.</a:t>
            </a:r>
          </a:p>
          <a:p>
            <a:pPr algn="l" marL="529367" indent="-264683" lvl="1">
              <a:lnSpc>
                <a:spcPts val="3775"/>
              </a:lnSpc>
              <a:buAutoNum type="arabicPeriod" startAt="1"/>
            </a:pPr>
            <a:r>
              <a:rPr lang="en-US" sz="2451" spc="-29">
                <a:solidFill>
                  <a:srgbClr val="FFFFFF"/>
                </a:solidFill>
                <a:latin typeface="Arial"/>
                <a:ea typeface="Arial"/>
                <a:cs typeface="Arial"/>
                <a:sym typeface="Arial"/>
              </a:rPr>
              <a:t>Enable Filtered Exploration</a:t>
            </a:r>
          </a:p>
          <a:p>
            <a:pPr algn="l" marL="1058734" indent="-352911" lvl="2">
              <a:lnSpc>
                <a:spcPts val="3775"/>
              </a:lnSpc>
              <a:buFont typeface="Arial"/>
              <a:buChar char="⚬"/>
            </a:pPr>
            <a:r>
              <a:rPr lang="en-US" sz="2451" spc="-29">
                <a:solidFill>
                  <a:srgbClr val="FFFFFF"/>
                </a:solidFill>
                <a:latin typeface="Arial"/>
                <a:ea typeface="Arial"/>
                <a:cs typeface="Arial"/>
                <a:sym typeface="Arial"/>
              </a:rPr>
              <a:t>Provide dynamic filters (year, industry, city) to drill down data interactively.</a:t>
            </a:r>
          </a:p>
          <a:p>
            <a:pPr algn="l" marL="529367" indent="-264683" lvl="1">
              <a:lnSpc>
                <a:spcPts val="3775"/>
              </a:lnSpc>
              <a:buAutoNum type="arabicPeriod" startAt="1"/>
            </a:pPr>
            <a:r>
              <a:rPr lang="en-US" sz="2451" spc="-29">
                <a:solidFill>
                  <a:srgbClr val="FFFFFF"/>
                </a:solidFill>
                <a:latin typeface="Arial"/>
                <a:ea typeface="Arial"/>
                <a:cs typeface="Arial"/>
                <a:sym typeface="Arial"/>
              </a:rPr>
              <a:t>Compare Investment Types</a:t>
            </a:r>
          </a:p>
          <a:p>
            <a:pPr algn="l" marL="1058734" indent="-352911" lvl="2">
              <a:lnSpc>
                <a:spcPts val="3775"/>
              </a:lnSpc>
              <a:buFont typeface="Arial"/>
              <a:buChar char="⚬"/>
            </a:pPr>
            <a:r>
              <a:rPr lang="en-US" sz="2451" spc="-29">
                <a:solidFill>
                  <a:srgbClr val="FFFFFF"/>
                </a:solidFill>
                <a:latin typeface="Arial"/>
                <a:ea typeface="Arial"/>
                <a:cs typeface="Arial"/>
                <a:sym typeface="Arial"/>
              </a:rPr>
              <a:t>Highlight most common and lucrative investment types using proportion charts.</a:t>
            </a:r>
          </a:p>
          <a:p>
            <a:pPr algn="l" marL="529367" indent="-264683" lvl="1">
              <a:lnSpc>
                <a:spcPts val="3775"/>
              </a:lnSpc>
              <a:buAutoNum type="arabicPeriod" startAt="1"/>
            </a:pPr>
            <a:r>
              <a:rPr lang="en-US" sz="2451" spc="-29">
                <a:solidFill>
                  <a:srgbClr val="FFFFFF"/>
                </a:solidFill>
                <a:latin typeface="Arial"/>
                <a:ea typeface="Arial"/>
                <a:cs typeface="Arial"/>
                <a:sym typeface="Arial"/>
              </a:rPr>
              <a:t>Predict Funding Amount (Optional ML module)</a:t>
            </a:r>
          </a:p>
          <a:p>
            <a:pPr algn="l" marL="1058734" indent="-352911" lvl="2">
              <a:lnSpc>
                <a:spcPts val="3775"/>
              </a:lnSpc>
              <a:buFont typeface="Arial"/>
              <a:buChar char="⚬"/>
            </a:pPr>
            <a:r>
              <a:rPr lang="en-US" sz="2451" spc="-29">
                <a:solidFill>
                  <a:srgbClr val="FFFFFF"/>
                </a:solidFill>
                <a:latin typeface="Arial"/>
                <a:ea typeface="Arial"/>
                <a:cs typeface="Arial"/>
                <a:sym typeface="Arial"/>
              </a:rPr>
              <a:t>Use machine learning to predict expected funding based on input parameters.</a:t>
            </a:r>
          </a:p>
          <a:p>
            <a:pPr algn="l" marL="529367" indent="-264683" lvl="1">
              <a:lnSpc>
                <a:spcPts val="3775"/>
              </a:lnSpc>
              <a:buAutoNum type="arabicPeriod" startAt="1"/>
            </a:pPr>
            <a:r>
              <a:rPr lang="en-US" sz="2451" spc="-29">
                <a:solidFill>
                  <a:srgbClr val="FFFFFF"/>
                </a:solidFill>
                <a:latin typeface="Arial"/>
                <a:ea typeface="Arial"/>
                <a:cs typeface="Arial"/>
                <a:sym typeface="Arial"/>
              </a:rPr>
              <a:t>Showcase Interactive Dashboards</a:t>
            </a:r>
          </a:p>
          <a:p>
            <a:pPr algn="l" marL="1058734" indent="-352911" lvl="2">
              <a:lnSpc>
                <a:spcPts val="3775"/>
              </a:lnSpc>
              <a:buFont typeface="Arial"/>
              <a:buChar char="⚬"/>
            </a:pPr>
            <a:r>
              <a:rPr lang="en-US" sz="2451" spc="-29">
                <a:solidFill>
                  <a:srgbClr val="FFFFFF"/>
                </a:solidFill>
                <a:latin typeface="Arial"/>
                <a:ea typeface="Arial"/>
                <a:cs typeface="Arial"/>
                <a:sym typeface="Arial"/>
              </a:rPr>
              <a:t>Use Plotly and Streamlit to deliver an engaging, user-friendly experience.</a:t>
            </a:r>
          </a:p>
          <a:p>
            <a:pPr algn="l" marL="529367" indent="-264683" lvl="1">
              <a:lnSpc>
                <a:spcPts val="3775"/>
              </a:lnSpc>
              <a:buAutoNum type="arabicPeriod" startAt="1"/>
            </a:pPr>
            <a:r>
              <a:rPr lang="en-US" sz="2451" spc="-29">
                <a:solidFill>
                  <a:srgbClr val="FFFFFF"/>
                </a:solidFill>
                <a:latin typeface="Arial"/>
                <a:ea typeface="Arial"/>
                <a:cs typeface="Arial"/>
                <a:sym typeface="Arial"/>
              </a:rPr>
              <a:t>Support Decision-Making</a:t>
            </a:r>
          </a:p>
          <a:p>
            <a:pPr algn="l" marL="1058734" indent="-352911" lvl="2">
              <a:lnSpc>
                <a:spcPts val="3775"/>
              </a:lnSpc>
              <a:buFont typeface="Arial"/>
              <a:buChar char="⚬"/>
            </a:pPr>
            <a:r>
              <a:rPr lang="en-US" sz="2451" spc="-29">
                <a:solidFill>
                  <a:srgbClr val="FFFFFF"/>
                </a:solidFill>
                <a:latin typeface="Arial"/>
                <a:ea typeface="Arial"/>
                <a:cs typeface="Arial"/>
                <a:sym typeface="Arial"/>
              </a:rPr>
              <a:t>Help investors, entrepreneurs, and analysts make informed strategic decisions.</a:t>
            </a:r>
          </a:p>
          <a:p>
            <a:pPr algn="l">
              <a:lnSpc>
                <a:spcPts val="3775"/>
              </a:lnSpc>
            </a:pPr>
          </a:p>
        </p:txBody>
      </p:sp>
      <p:sp>
        <p:nvSpPr>
          <p:cNvPr name="Freeform 8" id="8"/>
          <p:cNvSpPr/>
          <p:nvPr/>
        </p:nvSpPr>
        <p:spPr>
          <a:xfrm flipH="true" flipV="false" rot="-2242186">
            <a:off x="8402556" y="9058443"/>
            <a:ext cx="11181158" cy="11209180"/>
          </a:xfrm>
          <a:custGeom>
            <a:avLst/>
            <a:gdLst/>
            <a:ahLst/>
            <a:cxnLst/>
            <a:rect r="r" b="b" t="t" l="l"/>
            <a:pathLst>
              <a:path h="11209180" w="11181158">
                <a:moveTo>
                  <a:pt x="11181158" y="0"/>
                </a:moveTo>
                <a:lnTo>
                  <a:pt x="0" y="0"/>
                </a:lnTo>
                <a:lnTo>
                  <a:pt x="0" y="11209181"/>
                </a:lnTo>
                <a:lnTo>
                  <a:pt x="11181158" y="11209181"/>
                </a:lnTo>
                <a:lnTo>
                  <a:pt x="11181158" y="0"/>
                </a:lnTo>
                <a:close/>
              </a:path>
            </a:pathLst>
          </a:custGeom>
          <a:blipFill>
            <a:blip r:embed="rId2"/>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31416">
                <a:alpha val="100000"/>
              </a:srgbClr>
            </a:gs>
            <a:gs pos="20000">
              <a:srgbClr val="125371">
                <a:alpha val="100000"/>
              </a:srgbClr>
            </a:gs>
            <a:gs pos="40000">
              <a:srgbClr val="5A97AE">
                <a:alpha val="100000"/>
              </a:srgbClr>
            </a:gs>
            <a:gs pos="60000">
              <a:srgbClr val="FAAF8B">
                <a:alpha val="100000"/>
              </a:srgbClr>
            </a:gs>
            <a:gs pos="80000">
              <a:srgbClr val="F82E67">
                <a:alpha val="100000"/>
              </a:srgbClr>
            </a:gs>
            <a:gs pos="100000">
              <a:srgbClr val="A05889">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p:cSld>
    <p:bg>
      <p:bgPr>
        <a:gradFill rotWithShape="true">
          <a:gsLst>
            <a:gs pos="0">
              <a:srgbClr val="131416">
                <a:alpha val="0"/>
              </a:srgbClr>
            </a:gs>
            <a:gs pos="33333">
              <a:srgbClr val="131416">
                <a:alpha val="57500"/>
              </a:srgbClr>
            </a:gs>
            <a:gs pos="66667">
              <a:srgbClr val="131416">
                <a:alpha val="91000"/>
              </a:srgbClr>
            </a:gs>
            <a:gs pos="100000">
              <a:srgbClr val="131416">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5400000">
            <a:off x="-7571" y="7571"/>
            <a:ext cx="9463895" cy="9448753"/>
            <a:chOff x="0" y="0"/>
            <a:chExt cx="6350000" cy="6339840"/>
          </a:xfrm>
        </p:grpSpPr>
        <p:sp>
          <p:nvSpPr>
            <p:cNvPr name="Freeform 3" id="3"/>
            <p:cNvSpPr/>
            <p:nvPr/>
          </p:nvSpPr>
          <p:spPr>
            <a:xfrm flipH="false" flipV="false" rot="0">
              <a:off x="0" y="0"/>
              <a:ext cx="6350000" cy="6339840"/>
            </a:xfrm>
            <a:custGeom>
              <a:avLst/>
              <a:gdLst/>
              <a:ahLst/>
              <a:cxnLst/>
              <a:rect r="r" b="b" t="t" l="l"/>
              <a:pathLst>
                <a:path h="6339840" w="6350000">
                  <a:moveTo>
                    <a:pt x="6350000" y="6339840"/>
                  </a:moveTo>
                  <a:lnTo>
                    <a:pt x="0" y="6339840"/>
                  </a:lnTo>
                  <a:lnTo>
                    <a:pt x="0" y="0"/>
                  </a:lnTo>
                  <a:close/>
                </a:path>
              </a:pathLst>
            </a:custGeom>
            <a:solidFill>
              <a:srgbClr val="000000"/>
            </a:solidFill>
          </p:spPr>
        </p:sp>
      </p:grpSp>
      <p:sp>
        <p:nvSpPr>
          <p:cNvPr name="AutoShape 4" id="4"/>
          <p:cNvSpPr/>
          <p:nvPr/>
        </p:nvSpPr>
        <p:spPr>
          <a:xfrm rot="-5400000">
            <a:off x="12176837" y="5199775"/>
            <a:ext cx="10164926" cy="0"/>
          </a:xfrm>
          <a:prstGeom prst="line">
            <a:avLst/>
          </a:prstGeom>
          <a:ln cap="flat" w="9525">
            <a:solidFill>
              <a:srgbClr val="000000"/>
            </a:solidFill>
            <a:prstDash val="solid"/>
            <a:headEnd type="none" len="sm" w="sm"/>
            <a:tailEnd type="none" len="sm" w="sm"/>
          </a:ln>
        </p:spPr>
      </p:sp>
      <p:sp>
        <p:nvSpPr>
          <p:cNvPr name="TextBox 5" id="5"/>
          <p:cNvSpPr txBox="true"/>
          <p:nvPr/>
        </p:nvSpPr>
        <p:spPr>
          <a:xfrm rot="0">
            <a:off x="1028700" y="1085850"/>
            <a:ext cx="4026437" cy="3580251"/>
          </a:xfrm>
          <a:prstGeom prst="rect">
            <a:avLst/>
          </a:prstGeom>
        </p:spPr>
        <p:txBody>
          <a:bodyPr anchor="t" rtlCol="false" tIns="0" lIns="0" bIns="0" rIns="0">
            <a:spAutoFit/>
          </a:bodyPr>
          <a:lstStyle/>
          <a:p>
            <a:pPr algn="l" marL="0" indent="0" lvl="0">
              <a:lnSpc>
                <a:spcPts val="5675"/>
              </a:lnSpc>
            </a:pPr>
            <a:r>
              <a:rPr lang="en-US" b="true" sz="5159" spc="-103">
                <a:solidFill>
                  <a:srgbClr val="FFFFFF"/>
                </a:solidFill>
                <a:latin typeface="Open Sans Bold"/>
                <a:ea typeface="Open Sans Bold"/>
                <a:cs typeface="Open Sans Bold"/>
                <a:sym typeface="Open Sans Bold"/>
              </a:rPr>
              <a:t>ROADMAP FOR INDIAN STARTUP FUNDING DASHBOARD</a:t>
            </a:r>
          </a:p>
        </p:txBody>
      </p:sp>
      <p:grpSp>
        <p:nvGrpSpPr>
          <p:cNvPr name="Group 6" id="6"/>
          <p:cNvGrpSpPr/>
          <p:nvPr/>
        </p:nvGrpSpPr>
        <p:grpSpPr>
          <a:xfrm rot="0">
            <a:off x="9448753" y="807827"/>
            <a:ext cx="6558586" cy="2039573"/>
            <a:chOff x="0" y="0"/>
            <a:chExt cx="8744782" cy="2719431"/>
          </a:xfrm>
        </p:grpSpPr>
        <p:sp>
          <p:nvSpPr>
            <p:cNvPr name="TextBox 7" id="7"/>
            <p:cNvSpPr txBox="true"/>
            <p:nvPr/>
          </p:nvSpPr>
          <p:spPr>
            <a:xfrm rot="0">
              <a:off x="0" y="-57150"/>
              <a:ext cx="8744782" cy="698077"/>
            </a:xfrm>
            <a:prstGeom prst="rect">
              <a:avLst/>
            </a:prstGeom>
          </p:spPr>
          <p:txBody>
            <a:bodyPr anchor="t" rtlCol="false" tIns="0" lIns="0" bIns="0" rIns="0">
              <a:spAutoFit/>
            </a:bodyPr>
            <a:lstStyle/>
            <a:p>
              <a:pPr algn="l" marL="0" indent="0" lvl="0">
                <a:lnSpc>
                  <a:spcPts val="4480"/>
                </a:lnSpc>
              </a:pPr>
              <a:r>
                <a:rPr lang="en-US" b="true" sz="3200">
                  <a:solidFill>
                    <a:srgbClr val="FFFFFF"/>
                  </a:solidFill>
                  <a:latin typeface="Open Sans Bold"/>
                  <a:ea typeface="Open Sans Bold"/>
                  <a:cs typeface="Open Sans Bold"/>
                  <a:sym typeface="Open Sans Bold"/>
                </a:rPr>
                <a:t>STAGE 1: DEFINE PROJECT GOALS</a:t>
              </a:r>
            </a:p>
          </p:txBody>
        </p:sp>
        <p:sp>
          <p:nvSpPr>
            <p:cNvPr name="TextBox 8" id="8"/>
            <p:cNvSpPr txBox="true"/>
            <p:nvPr/>
          </p:nvSpPr>
          <p:spPr>
            <a:xfrm rot="0">
              <a:off x="0" y="828774"/>
              <a:ext cx="8744782" cy="1890657"/>
            </a:xfrm>
            <a:prstGeom prst="rect">
              <a:avLst/>
            </a:prstGeom>
          </p:spPr>
          <p:txBody>
            <a:bodyPr anchor="t" rtlCol="false" tIns="0" lIns="0" bIns="0" rIns="0">
              <a:spAutoFit/>
            </a:bodyPr>
            <a:lstStyle/>
            <a:p>
              <a:pPr algn="l" marL="411795" indent="-205897" lvl="1">
                <a:lnSpc>
                  <a:spcPts val="2861"/>
                </a:lnSpc>
                <a:buFont typeface="Arial"/>
                <a:buChar char="•"/>
              </a:pPr>
              <a:r>
                <a:rPr lang="en-US" sz="1907">
                  <a:solidFill>
                    <a:srgbClr val="FFFFFF"/>
                  </a:solidFill>
                  <a:latin typeface="Open Sans"/>
                  <a:ea typeface="Open Sans"/>
                  <a:cs typeface="Open Sans"/>
                  <a:sym typeface="Open Sans"/>
                </a:rPr>
                <a:t>Understand challenges faced by Indian startups in accessing funding data.</a:t>
              </a:r>
            </a:p>
            <a:p>
              <a:pPr algn="l" marL="411795" indent="-205897" lvl="1">
                <a:lnSpc>
                  <a:spcPts val="2861"/>
                </a:lnSpc>
                <a:buFont typeface="Arial"/>
                <a:buChar char="•"/>
              </a:pPr>
              <a:r>
                <a:rPr lang="en-US" sz="1907">
                  <a:solidFill>
                    <a:srgbClr val="FFFFFF"/>
                  </a:solidFill>
                  <a:latin typeface="Open Sans"/>
                  <a:ea typeface="Open Sans"/>
                  <a:cs typeface="Open Sans"/>
                  <a:sym typeface="Open Sans"/>
                </a:rPr>
                <a:t>Establish the objective to create a user-friendly dashboard for funding insights and predictions.</a:t>
              </a:r>
            </a:p>
          </p:txBody>
        </p:sp>
      </p:grpSp>
      <p:grpSp>
        <p:nvGrpSpPr>
          <p:cNvPr name="Group 9" id="9"/>
          <p:cNvGrpSpPr/>
          <p:nvPr/>
        </p:nvGrpSpPr>
        <p:grpSpPr>
          <a:xfrm rot="0">
            <a:off x="9448753" y="3630381"/>
            <a:ext cx="6558586" cy="2039573"/>
            <a:chOff x="0" y="0"/>
            <a:chExt cx="8744782" cy="2719431"/>
          </a:xfrm>
        </p:grpSpPr>
        <p:sp>
          <p:nvSpPr>
            <p:cNvPr name="TextBox 10" id="10"/>
            <p:cNvSpPr txBox="true"/>
            <p:nvPr/>
          </p:nvSpPr>
          <p:spPr>
            <a:xfrm rot="0">
              <a:off x="0" y="-57150"/>
              <a:ext cx="8744782" cy="698077"/>
            </a:xfrm>
            <a:prstGeom prst="rect">
              <a:avLst/>
            </a:prstGeom>
          </p:spPr>
          <p:txBody>
            <a:bodyPr anchor="t" rtlCol="false" tIns="0" lIns="0" bIns="0" rIns="0">
              <a:spAutoFit/>
            </a:bodyPr>
            <a:lstStyle/>
            <a:p>
              <a:pPr algn="l" marL="0" indent="0" lvl="0">
                <a:lnSpc>
                  <a:spcPts val="4480"/>
                </a:lnSpc>
              </a:pPr>
              <a:r>
                <a:rPr lang="en-US" b="true" sz="3200">
                  <a:solidFill>
                    <a:srgbClr val="FFFFFF"/>
                  </a:solidFill>
                  <a:latin typeface="Open Sans Bold"/>
                  <a:ea typeface="Open Sans Bold"/>
                  <a:cs typeface="Open Sans Bold"/>
                  <a:sym typeface="Open Sans Bold"/>
                </a:rPr>
                <a:t>STAGE 2: DATA ACQUISITIONALS</a:t>
              </a:r>
            </a:p>
          </p:txBody>
        </p:sp>
        <p:sp>
          <p:nvSpPr>
            <p:cNvPr name="TextBox 11" id="11"/>
            <p:cNvSpPr txBox="true"/>
            <p:nvPr/>
          </p:nvSpPr>
          <p:spPr>
            <a:xfrm rot="0">
              <a:off x="0" y="828774"/>
              <a:ext cx="8744782" cy="1890657"/>
            </a:xfrm>
            <a:prstGeom prst="rect">
              <a:avLst/>
            </a:prstGeom>
          </p:spPr>
          <p:txBody>
            <a:bodyPr anchor="t" rtlCol="false" tIns="0" lIns="0" bIns="0" rIns="0">
              <a:spAutoFit/>
            </a:bodyPr>
            <a:lstStyle/>
            <a:p>
              <a:pPr algn="l" marL="411795" indent="-205897" lvl="1">
                <a:lnSpc>
                  <a:spcPts val="2861"/>
                </a:lnSpc>
                <a:buFont typeface="Arial"/>
                <a:buChar char="•"/>
              </a:pPr>
              <a:r>
                <a:rPr lang="en-US" sz="1907">
                  <a:solidFill>
                    <a:srgbClr val="FFFFFF"/>
                  </a:solidFill>
                  <a:latin typeface="Open Sans"/>
                  <a:ea typeface="Open Sans"/>
                  <a:cs typeface="Open Sans"/>
                  <a:sym typeface="Open Sans"/>
                </a:rPr>
                <a:t>Coll</a:t>
              </a:r>
              <a:r>
                <a:rPr lang="en-US" sz="1907">
                  <a:solidFill>
                    <a:srgbClr val="FFFFFF"/>
                  </a:solidFill>
                  <a:latin typeface="Open Sans"/>
                  <a:ea typeface="Open Sans"/>
                  <a:cs typeface="Open Sans"/>
                  <a:sym typeface="Open Sans"/>
                </a:rPr>
                <a:t>ect and curate startup funding datasets from trusted sources like Kaggle.</a:t>
              </a:r>
            </a:p>
            <a:p>
              <a:pPr algn="l" marL="411795" indent="-205897" lvl="1">
                <a:lnSpc>
                  <a:spcPts val="2861"/>
                </a:lnSpc>
                <a:buFont typeface="Arial"/>
                <a:buChar char="•"/>
              </a:pPr>
              <a:r>
                <a:rPr lang="en-US" sz="1907">
                  <a:solidFill>
                    <a:srgbClr val="FFFFFF"/>
                  </a:solidFill>
                  <a:latin typeface="Open Sans"/>
                  <a:ea typeface="Open Sans"/>
                  <a:cs typeface="Open Sans"/>
                  <a:sym typeface="Open Sans"/>
                </a:rPr>
                <a:t>Validate the data for accuracy and completeness.</a:t>
              </a:r>
            </a:p>
            <a:p>
              <a:pPr algn="l">
                <a:lnSpc>
                  <a:spcPts val="2861"/>
                </a:lnSpc>
              </a:pPr>
            </a:p>
          </p:txBody>
        </p:sp>
      </p:grpSp>
      <p:grpSp>
        <p:nvGrpSpPr>
          <p:cNvPr name="Group 12" id="12"/>
          <p:cNvGrpSpPr/>
          <p:nvPr/>
        </p:nvGrpSpPr>
        <p:grpSpPr>
          <a:xfrm rot="0">
            <a:off x="9448753" y="5932852"/>
            <a:ext cx="6558586" cy="3325448"/>
            <a:chOff x="0" y="0"/>
            <a:chExt cx="8744782" cy="4433931"/>
          </a:xfrm>
        </p:grpSpPr>
        <p:sp>
          <p:nvSpPr>
            <p:cNvPr name="TextBox 13" id="13"/>
            <p:cNvSpPr txBox="true"/>
            <p:nvPr/>
          </p:nvSpPr>
          <p:spPr>
            <a:xfrm rot="0">
              <a:off x="0" y="-57150"/>
              <a:ext cx="8744782" cy="1447377"/>
            </a:xfrm>
            <a:prstGeom prst="rect">
              <a:avLst/>
            </a:prstGeom>
          </p:spPr>
          <p:txBody>
            <a:bodyPr anchor="t" rtlCol="false" tIns="0" lIns="0" bIns="0" rIns="0">
              <a:spAutoFit/>
            </a:bodyPr>
            <a:lstStyle/>
            <a:p>
              <a:pPr algn="l" marL="0" indent="0" lvl="0">
                <a:lnSpc>
                  <a:spcPts val="4480"/>
                </a:lnSpc>
              </a:pPr>
              <a:r>
                <a:rPr lang="en-US" b="true" sz="3200">
                  <a:solidFill>
                    <a:srgbClr val="FFFFFF"/>
                  </a:solidFill>
                  <a:latin typeface="Open Sans Bold"/>
                  <a:ea typeface="Open Sans Bold"/>
                  <a:cs typeface="Open Sans Bold"/>
                  <a:sym typeface="Open Sans Bold"/>
                </a:rPr>
                <a:t>STAGE 3: DATA CLEANING AND TRANSFORMATION</a:t>
              </a:r>
            </a:p>
          </p:txBody>
        </p:sp>
        <p:sp>
          <p:nvSpPr>
            <p:cNvPr name="TextBox 14" id="14"/>
            <p:cNvSpPr txBox="true"/>
            <p:nvPr/>
          </p:nvSpPr>
          <p:spPr>
            <a:xfrm rot="0">
              <a:off x="0" y="1578074"/>
              <a:ext cx="8744782" cy="2855857"/>
            </a:xfrm>
            <a:prstGeom prst="rect">
              <a:avLst/>
            </a:prstGeom>
          </p:spPr>
          <p:txBody>
            <a:bodyPr anchor="t" rtlCol="false" tIns="0" lIns="0" bIns="0" rIns="0">
              <a:spAutoFit/>
            </a:bodyPr>
            <a:lstStyle/>
            <a:p>
              <a:pPr algn="l" marL="411795" indent="-205897" lvl="1">
                <a:lnSpc>
                  <a:spcPts val="2861"/>
                </a:lnSpc>
                <a:buFont typeface="Arial"/>
                <a:buChar char="•"/>
              </a:pPr>
              <a:r>
                <a:rPr lang="en-US" sz="1907">
                  <a:solidFill>
                    <a:srgbClr val="FFFFFF"/>
                  </a:solidFill>
                  <a:latin typeface="Open Sans"/>
                  <a:ea typeface="Open Sans"/>
                  <a:cs typeface="Open Sans"/>
                  <a:sym typeface="Open Sans"/>
                </a:rPr>
                <a:t>No</a:t>
              </a:r>
              <a:r>
                <a:rPr lang="en-US" sz="1907">
                  <a:solidFill>
                    <a:srgbClr val="FFFFFF"/>
                  </a:solidFill>
                  <a:latin typeface="Open Sans"/>
                  <a:ea typeface="Open Sans"/>
                  <a:cs typeface="Open Sans"/>
                  <a:sym typeface="Open Sans"/>
                </a:rPr>
                <a:t>rmalize city and industry names for consistency.</a:t>
              </a:r>
            </a:p>
            <a:p>
              <a:pPr algn="l" marL="411795" indent="-205897" lvl="1">
                <a:lnSpc>
                  <a:spcPts val="2861"/>
                </a:lnSpc>
                <a:buFont typeface="Arial"/>
                <a:buChar char="•"/>
              </a:pPr>
              <a:r>
                <a:rPr lang="en-US" sz="1907">
                  <a:solidFill>
                    <a:srgbClr val="FFFFFF"/>
                  </a:solidFill>
                  <a:latin typeface="Open Sans"/>
                  <a:ea typeface="Open Sans"/>
                  <a:cs typeface="Open Sans"/>
                  <a:sym typeface="Open Sans"/>
                </a:rPr>
                <a:t>Remove null, redundant, or ambiguous entries (e.g., "Not Disclosed").</a:t>
              </a:r>
            </a:p>
            <a:p>
              <a:pPr algn="l" marL="411795" indent="-205897" lvl="1">
                <a:lnSpc>
                  <a:spcPts val="2861"/>
                </a:lnSpc>
                <a:buFont typeface="Arial"/>
                <a:buChar char="•"/>
              </a:pPr>
              <a:r>
                <a:rPr lang="en-US" sz="1907">
                  <a:solidFill>
                    <a:srgbClr val="FFFFFF"/>
                  </a:solidFill>
                  <a:latin typeface="Open Sans"/>
                  <a:ea typeface="Open Sans"/>
                  <a:cs typeface="Open Sans"/>
                  <a:sym typeface="Open Sans"/>
                </a:rPr>
                <a:t>Extract relevant features such as "Year," "Amount (USD)," and "Investment Type."</a:t>
              </a:r>
            </a:p>
            <a:p>
              <a:pPr algn="l">
                <a:lnSpc>
                  <a:spcPts val="2861"/>
                </a:lnSpc>
              </a:pPr>
            </a:p>
          </p:txBody>
        </p:sp>
      </p:grpSp>
      <p:grpSp>
        <p:nvGrpSpPr>
          <p:cNvPr name="Group 15" id="15"/>
          <p:cNvGrpSpPr/>
          <p:nvPr/>
        </p:nvGrpSpPr>
        <p:grpSpPr>
          <a:xfrm rot="0">
            <a:off x="17089441" y="2001483"/>
            <a:ext cx="339718" cy="339718"/>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7" id="17"/>
            <p:cNvSpPr txBox="true"/>
            <p:nvPr/>
          </p:nvSpPr>
          <p:spPr>
            <a:xfrm>
              <a:off x="76200" y="47625"/>
              <a:ext cx="660400" cy="688975"/>
            </a:xfrm>
            <a:prstGeom prst="rect">
              <a:avLst/>
            </a:prstGeom>
          </p:spPr>
          <p:txBody>
            <a:bodyPr anchor="ctr" rtlCol="false" tIns="50800" lIns="50800" bIns="50800" rIns="50800"/>
            <a:lstStyle/>
            <a:p>
              <a:pPr algn="ctr">
                <a:lnSpc>
                  <a:spcPts val="2100"/>
                </a:lnSpc>
              </a:pPr>
            </a:p>
          </p:txBody>
        </p:sp>
      </p:grpSp>
      <p:grpSp>
        <p:nvGrpSpPr>
          <p:cNvPr name="Group 18" id="18"/>
          <p:cNvGrpSpPr/>
          <p:nvPr/>
        </p:nvGrpSpPr>
        <p:grpSpPr>
          <a:xfrm rot="0">
            <a:off x="17089441" y="4973641"/>
            <a:ext cx="339718" cy="339718"/>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0" id="20"/>
            <p:cNvSpPr txBox="true"/>
            <p:nvPr/>
          </p:nvSpPr>
          <p:spPr>
            <a:xfrm>
              <a:off x="76200" y="47625"/>
              <a:ext cx="660400" cy="688975"/>
            </a:xfrm>
            <a:prstGeom prst="rect">
              <a:avLst/>
            </a:prstGeom>
          </p:spPr>
          <p:txBody>
            <a:bodyPr anchor="ctr" rtlCol="false" tIns="50800" lIns="50800" bIns="50800" rIns="50800"/>
            <a:lstStyle/>
            <a:p>
              <a:pPr algn="ctr">
                <a:lnSpc>
                  <a:spcPts val="2100"/>
                </a:lnSpc>
              </a:pPr>
            </a:p>
          </p:txBody>
        </p:sp>
      </p:grpSp>
      <p:grpSp>
        <p:nvGrpSpPr>
          <p:cNvPr name="Group 21" id="21"/>
          <p:cNvGrpSpPr/>
          <p:nvPr/>
        </p:nvGrpSpPr>
        <p:grpSpPr>
          <a:xfrm rot="0">
            <a:off x="17089441" y="7945799"/>
            <a:ext cx="339718" cy="339718"/>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3" id="23"/>
            <p:cNvSpPr txBox="true"/>
            <p:nvPr/>
          </p:nvSpPr>
          <p:spPr>
            <a:xfrm>
              <a:off x="76200" y="47625"/>
              <a:ext cx="660400" cy="688975"/>
            </a:xfrm>
            <a:prstGeom prst="rect">
              <a:avLst/>
            </a:prstGeom>
          </p:spPr>
          <p:txBody>
            <a:bodyPr anchor="ctr" rtlCol="false" tIns="50800" lIns="50800" bIns="50800" rIns="50800"/>
            <a:lstStyle/>
            <a:p>
              <a:pPr algn="ctr">
                <a:lnSpc>
                  <a:spcPts val="2100"/>
                </a:lnSpc>
              </a:pPr>
            </a:p>
          </p:txBody>
        </p:sp>
      </p:grpSp>
      <p:sp>
        <p:nvSpPr>
          <p:cNvPr name="AutoShape 24" id="24"/>
          <p:cNvSpPr/>
          <p:nvPr/>
        </p:nvSpPr>
        <p:spPr>
          <a:xfrm rot="8100000">
            <a:off x="-2591675" y="8025966"/>
            <a:ext cx="5914518" cy="0"/>
          </a:xfrm>
          <a:prstGeom prst="line">
            <a:avLst/>
          </a:prstGeom>
          <a:ln cap="flat" w="9525">
            <a:solidFill>
              <a:srgbClr val="4A4A4A"/>
            </a:solidFill>
            <a:prstDash val="solid"/>
            <a:headEnd type="none" len="sm" w="sm"/>
            <a:tailEnd type="none" len="sm" w="sm"/>
          </a:ln>
        </p:spPr>
      </p:sp>
    </p:spTree>
  </p:cSld>
  <p:clrMapOvr>
    <a:masterClrMapping/>
  </p:clrMapOvr>
</p:sld>
</file>

<file path=ppt/slides/slide9.xml><?xml version="1.0" encoding="utf-8"?>
<p:sld xmlns:p="http://schemas.openxmlformats.org/presentationml/2006/main" xmlns:a="http://schemas.openxmlformats.org/drawingml/2006/main">
  <p:cSld>
    <p:bg>
      <p:bgPr>
        <a:gradFill rotWithShape="true">
          <a:gsLst>
            <a:gs pos="0">
              <a:srgbClr val="131416">
                <a:alpha val="0"/>
              </a:srgbClr>
            </a:gs>
            <a:gs pos="33333">
              <a:srgbClr val="131416">
                <a:alpha val="57500"/>
              </a:srgbClr>
            </a:gs>
            <a:gs pos="66667">
              <a:srgbClr val="131416">
                <a:alpha val="91000"/>
              </a:srgbClr>
            </a:gs>
            <a:gs pos="100000">
              <a:srgbClr val="131416">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5400000">
            <a:off x="-7571" y="7571"/>
            <a:ext cx="9463895" cy="9448753"/>
            <a:chOff x="0" y="0"/>
            <a:chExt cx="6350000" cy="6339840"/>
          </a:xfrm>
        </p:grpSpPr>
        <p:sp>
          <p:nvSpPr>
            <p:cNvPr name="Freeform 3" id="3"/>
            <p:cNvSpPr/>
            <p:nvPr/>
          </p:nvSpPr>
          <p:spPr>
            <a:xfrm flipH="false" flipV="false" rot="0">
              <a:off x="0" y="0"/>
              <a:ext cx="6350000" cy="6339840"/>
            </a:xfrm>
            <a:custGeom>
              <a:avLst/>
              <a:gdLst/>
              <a:ahLst/>
              <a:cxnLst/>
              <a:rect r="r" b="b" t="t" l="l"/>
              <a:pathLst>
                <a:path h="6339840" w="6350000">
                  <a:moveTo>
                    <a:pt x="6350000" y="6339840"/>
                  </a:moveTo>
                  <a:lnTo>
                    <a:pt x="0" y="6339840"/>
                  </a:lnTo>
                  <a:lnTo>
                    <a:pt x="0" y="0"/>
                  </a:lnTo>
                  <a:close/>
                </a:path>
              </a:pathLst>
            </a:custGeom>
            <a:solidFill>
              <a:srgbClr val="000000"/>
            </a:solidFill>
          </p:spPr>
        </p:sp>
      </p:grpSp>
      <p:sp>
        <p:nvSpPr>
          <p:cNvPr name="AutoShape 4" id="4"/>
          <p:cNvSpPr/>
          <p:nvPr/>
        </p:nvSpPr>
        <p:spPr>
          <a:xfrm rot="-5400000">
            <a:off x="12176837" y="5199775"/>
            <a:ext cx="10164926" cy="0"/>
          </a:xfrm>
          <a:prstGeom prst="line">
            <a:avLst/>
          </a:prstGeom>
          <a:ln cap="flat" w="9525">
            <a:solidFill>
              <a:srgbClr val="000000"/>
            </a:solidFill>
            <a:prstDash val="solid"/>
            <a:headEnd type="none" len="sm" w="sm"/>
            <a:tailEnd type="none" len="sm" w="sm"/>
          </a:ln>
        </p:spPr>
      </p:sp>
      <p:sp>
        <p:nvSpPr>
          <p:cNvPr name="TextBox 5" id="5"/>
          <p:cNvSpPr txBox="true"/>
          <p:nvPr/>
        </p:nvSpPr>
        <p:spPr>
          <a:xfrm rot="0">
            <a:off x="1028700" y="1085850"/>
            <a:ext cx="4026437" cy="3580251"/>
          </a:xfrm>
          <a:prstGeom prst="rect">
            <a:avLst/>
          </a:prstGeom>
        </p:spPr>
        <p:txBody>
          <a:bodyPr anchor="t" rtlCol="false" tIns="0" lIns="0" bIns="0" rIns="0">
            <a:spAutoFit/>
          </a:bodyPr>
          <a:lstStyle/>
          <a:p>
            <a:pPr algn="l" marL="0" indent="0" lvl="0">
              <a:lnSpc>
                <a:spcPts val="5675"/>
              </a:lnSpc>
            </a:pPr>
            <a:r>
              <a:rPr lang="en-US" b="true" sz="5159" spc="-103">
                <a:solidFill>
                  <a:srgbClr val="FFFFFF"/>
                </a:solidFill>
                <a:latin typeface="Open Sans Bold"/>
                <a:ea typeface="Open Sans Bold"/>
                <a:cs typeface="Open Sans Bold"/>
                <a:sym typeface="Open Sans Bold"/>
              </a:rPr>
              <a:t>ROADMAP FOR INDIAN STARTUP FUNDING DASHBOARD</a:t>
            </a:r>
          </a:p>
        </p:txBody>
      </p:sp>
      <p:grpSp>
        <p:nvGrpSpPr>
          <p:cNvPr name="Group 6" id="6"/>
          <p:cNvGrpSpPr/>
          <p:nvPr/>
        </p:nvGrpSpPr>
        <p:grpSpPr>
          <a:xfrm rot="0">
            <a:off x="9448753" y="1266581"/>
            <a:ext cx="6558586" cy="2039573"/>
            <a:chOff x="0" y="0"/>
            <a:chExt cx="8744782" cy="2719431"/>
          </a:xfrm>
        </p:grpSpPr>
        <p:sp>
          <p:nvSpPr>
            <p:cNvPr name="TextBox 7" id="7"/>
            <p:cNvSpPr txBox="true"/>
            <p:nvPr/>
          </p:nvSpPr>
          <p:spPr>
            <a:xfrm rot="0">
              <a:off x="0" y="-57150"/>
              <a:ext cx="8744782" cy="698077"/>
            </a:xfrm>
            <a:prstGeom prst="rect">
              <a:avLst/>
            </a:prstGeom>
          </p:spPr>
          <p:txBody>
            <a:bodyPr anchor="t" rtlCol="false" tIns="0" lIns="0" bIns="0" rIns="0">
              <a:spAutoFit/>
            </a:bodyPr>
            <a:lstStyle/>
            <a:p>
              <a:pPr algn="l" marL="0" indent="0" lvl="0">
                <a:lnSpc>
                  <a:spcPts val="4480"/>
                </a:lnSpc>
              </a:pPr>
              <a:r>
                <a:rPr lang="en-US" b="true" sz="3200">
                  <a:solidFill>
                    <a:srgbClr val="FFFFFF"/>
                  </a:solidFill>
                  <a:latin typeface="Open Sans Bold"/>
                  <a:ea typeface="Open Sans Bold"/>
                  <a:cs typeface="Open Sans Bold"/>
                  <a:sym typeface="Open Sans Bold"/>
                </a:rPr>
                <a:t>STAGE 4: DASHBOARD DESIGN</a:t>
              </a:r>
            </a:p>
          </p:txBody>
        </p:sp>
        <p:sp>
          <p:nvSpPr>
            <p:cNvPr name="TextBox 8" id="8"/>
            <p:cNvSpPr txBox="true"/>
            <p:nvPr/>
          </p:nvSpPr>
          <p:spPr>
            <a:xfrm rot="0">
              <a:off x="0" y="828774"/>
              <a:ext cx="8744782" cy="1890657"/>
            </a:xfrm>
            <a:prstGeom prst="rect">
              <a:avLst/>
            </a:prstGeom>
          </p:spPr>
          <p:txBody>
            <a:bodyPr anchor="t" rtlCol="false" tIns="0" lIns="0" bIns="0" rIns="0">
              <a:spAutoFit/>
            </a:bodyPr>
            <a:lstStyle/>
            <a:p>
              <a:pPr algn="l" marL="411795" indent="-205897" lvl="1">
                <a:lnSpc>
                  <a:spcPts val="2861"/>
                </a:lnSpc>
                <a:buFont typeface="Arial"/>
                <a:buChar char="•"/>
              </a:pPr>
              <a:r>
                <a:rPr lang="en-US" sz="1907">
                  <a:solidFill>
                    <a:srgbClr val="FFFFFF"/>
                  </a:solidFill>
                  <a:latin typeface="Open Sans"/>
                  <a:ea typeface="Open Sans"/>
                  <a:cs typeface="Open Sans"/>
                  <a:sym typeface="Open Sans"/>
                </a:rPr>
                <a:t>Impleme</a:t>
              </a:r>
              <a:r>
                <a:rPr lang="en-US" sz="1907">
                  <a:solidFill>
                    <a:srgbClr val="FFFFFF"/>
                  </a:solidFill>
                  <a:latin typeface="Open Sans"/>
                  <a:ea typeface="Open Sans"/>
                  <a:cs typeface="Open Sans"/>
                  <a:sym typeface="Open Sans"/>
                </a:rPr>
                <a:t>nt interactive visualizations using Plotly (e.g., area charts, sunburst, treemaps).</a:t>
              </a:r>
            </a:p>
            <a:p>
              <a:pPr algn="l" marL="411795" indent="-205897" lvl="1">
                <a:lnSpc>
                  <a:spcPts val="2861"/>
                </a:lnSpc>
                <a:buFont typeface="Arial"/>
                <a:buChar char="•"/>
              </a:pPr>
              <a:r>
                <a:rPr lang="en-US" sz="1907">
                  <a:solidFill>
                    <a:srgbClr val="FFFFFF"/>
                  </a:solidFill>
                  <a:latin typeface="Open Sans"/>
                  <a:ea typeface="Open Sans"/>
                  <a:cs typeface="Open Sans"/>
                  <a:sym typeface="Open Sans"/>
                </a:rPr>
                <a:t>Ensure an intuitive layout with filters for year, industry, and city</a:t>
              </a:r>
            </a:p>
          </p:txBody>
        </p:sp>
      </p:grpSp>
      <p:grpSp>
        <p:nvGrpSpPr>
          <p:cNvPr name="Group 9" id="9"/>
          <p:cNvGrpSpPr/>
          <p:nvPr/>
        </p:nvGrpSpPr>
        <p:grpSpPr>
          <a:xfrm rot="0">
            <a:off x="9448753" y="3772879"/>
            <a:ext cx="6558586" cy="2401523"/>
            <a:chOff x="0" y="0"/>
            <a:chExt cx="8744782" cy="3202031"/>
          </a:xfrm>
        </p:grpSpPr>
        <p:sp>
          <p:nvSpPr>
            <p:cNvPr name="TextBox 10" id="10"/>
            <p:cNvSpPr txBox="true"/>
            <p:nvPr/>
          </p:nvSpPr>
          <p:spPr>
            <a:xfrm rot="0">
              <a:off x="0" y="-57150"/>
              <a:ext cx="8744782" cy="698077"/>
            </a:xfrm>
            <a:prstGeom prst="rect">
              <a:avLst/>
            </a:prstGeom>
          </p:spPr>
          <p:txBody>
            <a:bodyPr anchor="t" rtlCol="false" tIns="0" lIns="0" bIns="0" rIns="0">
              <a:spAutoFit/>
            </a:bodyPr>
            <a:lstStyle/>
            <a:p>
              <a:pPr algn="l" marL="0" indent="0" lvl="0">
                <a:lnSpc>
                  <a:spcPts val="4480"/>
                </a:lnSpc>
              </a:pPr>
              <a:r>
                <a:rPr lang="en-US" b="true" sz="3200">
                  <a:solidFill>
                    <a:srgbClr val="FFFFFF"/>
                  </a:solidFill>
                  <a:latin typeface="Open Sans Bold"/>
                  <a:ea typeface="Open Sans Bold"/>
                  <a:cs typeface="Open Sans Bold"/>
                  <a:sym typeface="Open Sans Bold"/>
                </a:rPr>
                <a:t>STAGE 5: PREDICTIVE MODELING</a:t>
              </a:r>
            </a:p>
          </p:txBody>
        </p:sp>
        <p:sp>
          <p:nvSpPr>
            <p:cNvPr name="TextBox 11" id="11"/>
            <p:cNvSpPr txBox="true"/>
            <p:nvPr/>
          </p:nvSpPr>
          <p:spPr>
            <a:xfrm rot="0">
              <a:off x="0" y="828774"/>
              <a:ext cx="8744782" cy="2373257"/>
            </a:xfrm>
            <a:prstGeom prst="rect">
              <a:avLst/>
            </a:prstGeom>
          </p:spPr>
          <p:txBody>
            <a:bodyPr anchor="t" rtlCol="false" tIns="0" lIns="0" bIns="0" rIns="0">
              <a:spAutoFit/>
            </a:bodyPr>
            <a:lstStyle/>
            <a:p>
              <a:pPr algn="l" marL="411795" indent="-205897" lvl="1">
                <a:lnSpc>
                  <a:spcPts val="2861"/>
                </a:lnSpc>
                <a:buFont typeface="Arial"/>
                <a:buChar char="•"/>
              </a:pPr>
              <a:r>
                <a:rPr lang="en-US" sz="1907">
                  <a:solidFill>
                    <a:srgbClr val="FFFFFF"/>
                  </a:solidFill>
                  <a:latin typeface="Open Sans"/>
                  <a:ea typeface="Open Sans"/>
                  <a:cs typeface="Open Sans"/>
                  <a:sym typeface="Open Sans"/>
                </a:rPr>
                <a:t>Train</a:t>
              </a:r>
              <a:r>
                <a:rPr lang="en-US" sz="1907">
                  <a:solidFill>
                    <a:srgbClr val="FFFFFF"/>
                  </a:solidFill>
                  <a:latin typeface="Open Sans"/>
                  <a:ea typeface="Open Sans"/>
                  <a:cs typeface="Open Sans"/>
                  <a:sym typeface="Open Sans"/>
                </a:rPr>
                <a:t> a Random Forest model to predict funding amounts.</a:t>
              </a:r>
            </a:p>
            <a:p>
              <a:pPr algn="l" marL="411795" indent="-205897" lvl="1">
                <a:lnSpc>
                  <a:spcPts val="2861"/>
                </a:lnSpc>
                <a:buFont typeface="Arial"/>
                <a:buChar char="•"/>
              </a:pPr>
              <a:r>
                <a:rPr lang="en-US" sz="1907">
                  <a:solidFill>
                    <a:srgbClr val="FFFFFF"/>
                  </a:solidFill>
                  <a:latin typeface="Open Sans"/>
                  <a:ea typeface="Open Sans"/>
                  <a:cs typeface="Open Sans"/>
                  <a:sym typeface="Open Sans"/>
                </a:rPr>
                <a:t>Provide an input form for users to test predictions based on parameters like year, city, and industry.</a:t>
              </a:r>
            </a:p>
            <a:p>
              <a:pPr algn="l">
                <a:lnSpc>
                  <a:spcPts val="2861"/>
                </a:lnSpc>
              </a:pPr>
            </a:p>
          </p:txBody>
        </p:sp>
      </p:grpSp>
      <p:grpSp>
        <p:nvGrpSpPr>
          <p:cNvPr name="Group 12" id="12"/>
          <p:cNvGrpSpPr/>
          <p:nvPr/>
        </p:nvGrpSpPr>
        <p:grpSpPr>
          <a:xfrm rot="0">
            <a:off x="9448753" y="6645025"/>
            <a:ext cx="6558586" cy="2601548"/>
            <a:chOff x="0" y="0"/>
            <a:chExt cx="8744782" cy="3468731"/>
          </a:xfrm>
        </p:grpSpPr>
        <p:sp>
          <p:nvSpPr>
            <p:cNvPr name="TextBox 13" id="13"/>
            <p:cNvSpPr txBox="true"/>
            <p:nvPr/>
          </p:nvSpPr>
          <p:spPr>
            <a:xfrm rot="0">
              <a:off x="0" y="-57150"/>
              <a:ext cx="8744782" cy="1447377"/>
            </a:xfrm>
            <a:prstGeom prst="rect">
              <a:avLst/>
            </a:prstGeom>
          </p:spPr>
          <p:txBody>
            <a:bodyPr anchor="t" rtlCol="false" tIns="0" lIns="0" bIns="0" rIns="0">
              <a:spAutoFit/>
            </a:bodyPr>
            <a:lstStyle/>
            <a:p>
              <a:pPr algn="l" marL="0" indent="0" lvl="0">
                <a:lnSpc>
                  <a:spcPts val="4480"/>
                </a:lnSpc>
              </a:pPr>
              <a:r>
                <a:rPr lang="en-US" b="true" sz="3200">
                  <a:solidFill>
                    <a:srgbClr val="FFFFFF"/>
                  </a:solidFill>
                  <a:latin typeface="Open Sans Bold"/>
                  <a:ea typeface="Open Sans Bold"/>
                  <a:cs typeface="Open Sans Bold"/>
                  <a:sym typeface="Open Sans Bold"/>
                </a:rPr>
                <a:t>STAGE 6: DEPLOYMENT AND REVIEW</a:t>
              </a:r>
            </a:p>
          </p:txBody>
        </p:sp>
        <p:sp>
          <p:nvSpPr>
            <p:cNvPr name="TextBox 14" id="14"/>
            <p:cNvSpPr txBox="true"/>
            <p:nvPr/>
          </p:nvSpPr>
          <p:spPr>
            <a:xfrm rot="0">
              <a:off x="0" y="1578074"/>
              <a:ext cx="8744782" cy="1890657"/>
            </a:xfrm>
            <a:prstGeom prst="rect">
              <a:avLst/>
            </a:prstGeom>
          </p:spPr>
          <p:txBody>
            <a:bodyPr anchor="t" rtlCol="false" tIns="0" lIns="0" bIns="0" rIns="0">
              <a:spAutoFit/>
            </a:bodyPr>
            <a:lstStyle/>
            <a:p>
              <a:pPr algn="l" marL="411795" indent="-205897" lvl="1">
                <a:lnSpc>
                  <a:spcPts val="2861"/>
                </a:lnSpc>
                <a:buFont typeface="Arial"/>
                <a:buChar char="•"/>
              </a:pPr>
              <a:r>
                <a:rPr lang="en-US" sz="1907">
                  <a:solidFill>
                    <a:srgbClr val="FFFFFF"/>
                  </a:solidFill>
                  <a:latin typeface="Open Sans"/>
                  <a:ea typeface="Open Sans"/>
                  <a:cs typeface="Open Sans"/>
                  <a:sym typeface="Open Sans"/>
                </a:rPr>
                <a:t>Deploy</a:t>
              </a:r>
              <a:r>
                <a:rPr lang="en-US" sz="1907">
                  <a:solidFill>
                    <a:srgbClr val="FFFFFF"/>
                  </a:solidFill>
                  <a:latin typeface="Open Sans"/>
                  <a:ea typeface="Open Sans"/>
                  <a:cs typeface="Open Sans"/>
                  <a:sym typeface="Open Sans"/>
                </a:rPr>
                <a:t> the dashboard using Streamlit.</a:t>
              </a:r>
            </a:p>
            <a:p>
              <a:pPr algn="l" marL="411795" indent="-205897" lvl="1">
                <a:lnSpc>
                  <a:spcPts val="2861"/>
                </a:lnSpc>
                <a:buFont typeface="Arial"/>
                <a:buChar char="•"/>
              </a:pPr>
              <a:r>
                <a:rPr lang="en-US" sz="1907">
                  <a:solidFill>
                    <a:srgbClr val="FFFFFF"/>
                  </a:solidFill>
                  <a:latin typeface="Open Sans"/>
                  <a:ea typeface="Open Sans"/>
                  <a:cs typeface="Open Sans"/>
                  <a:sym typeface="Open Sans"/>
                </a:rPr>
                <a:t>Gather feedback from startups, investors, and analysts to refine features.</a:t>
              </a:r>
            </a:p>
            <a:p>
              <a:pPr algn="l">
                <a:lnSpc>
                  <a:spcPts val="2861"/>
                </a:lnSpc>
              </a:pPr>
            </a:p>
          </p:txBody>
        </p:sp>
      </p:grpSp>
      <p:grpSp>
        <p:nvGrpSpPr>
          <p:cNvPr name="Group 15" id="15"/>
          <p:cNvGrpSpPr/>
          <p:nvPr/>
        </p:nvGrpSpPr>
        <p:grpSpPr>
          <a:xfrm rot="0">
            <a:off x="17089441" y="2001483"/>
            <a:ext cx="339718" cy="339718"/>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7" id="17"/>
            <p:cNvSpPr txBox="true"/>
            <p:nvPr/>
          </p:nvSpPr>
          <p:spPr>
            <a:xfrm>
              <a:off x="76200" y="47625"/>
              <a:ext cx="660400" cy="688975"/>
            </a:xfrm>
            <a:prstGeom prst="rect">
              <a:avLst/>
            </a:prstGeom>
          </p:spPr>
          <p:txBody>
            <a:bodyPr anchor="ctr" rtlCol="false" tIns="50800" lIns="50800" bIns="50800" rIns="50800"/>
            <a:lstStyle/>
            <a:p>
              <a:pPr algn="ctr">
                <a:lnSpc>
                  <a:spcPts val="2100"/>
                </a:lnSpc>
              </a:pPr>
            </a:p>
          </p:txBody>
        </p:sp>
      </p:grpSp>
      <p:grpSp>
        <p:nvGrpSpPr>
          <p:cNvPr name="Group 18" id="18"/>
          <p:cNvGrpSpPr/>
          <p:nvPr/>
        </p:nvGrpSpPr>
        <p:grpSpPr>
          <a:xfrm rot="0">
            <a:off x="17089441" y="4973641"/>
            <a:ext cx="339718" cy="339718"/>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0" id="20"/>
            <p:cNvSpPr txBox="true"/>
            <p:nvPr/>
          </p:nvSpPr>
          <p:spPr>
            <a:xfrm>
              <a:off x="76200" y="47625"/>
              <a:ext cx="660400" cy="688975"/>
            </a:xfrm>
            <a:prstGeom prst="rect">
              <a:avLst/>
            </a:prstGeom>
          </p:spPr>
          <p:txBody>
            <a:bodyPr anchor="ctr" rtlCol="false" tIns="50800" lIns="50800" bIns="50800" rIns="50800"/>
            <a:lstStyle/>
            <a:p>
              <a:pPr algn="ctr">
                <a:lnSpc>
                  <a:spcPts val="2100"/>
                </a:lnSpc>
              </a:pPr>
            </a:p>
          </p:txBody>
        </p:sp>
      </p:grpSp>
      <p:grpSp>
        <p:nvGrpSpPr>
          <p:cNvPr name="Group 21" id="21"/>
          <p:cNvGrpSpPr/>
          <p:nvPr/>
        </p:nvGrpSpPr>
        <p:grpSpPr>
          <a:xfrm rot="0">
            <a:off x="17089441" y="7945799"/>
            <a:ext cx="339718" cy="339718"/>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3" id="23"/>
            <p:cNvSpPr txBox="true"/>
            <p:nvPr/>
          </p:nvSpPr>
          <p:spPr>
            <a:xfrm>
              <a:off x="76200" y="47625"/>
              <a:ext cx="660400" cy="688975"/>
            </a:xfrm>
            <a:prstGeom prst="rect">
              <a:avLst/>
            </a:prstGeom>
          </p:spPr>
          <p:txBody>
            <a:bodyPr anchor="ctr" rtlCol="false" tIns="50800" lIns="50800" bIns="50800" rIns="50800"/>
            <a:lstStyle/>
            <a:p>
              <a:pPr algn="ctr">
                <a:lnSpc>
                  <a:spcPts val="2100"/>
                </a:lnSpc>
              </a:pPr>
            </a:p>
          </p:txBody>
        </p:sp>
      </p:grpSp>
      <p:sp>
        <p:nvSpPr>
          <p:cNvPr name="AutoShape 24" id="24"/>
          <p:cNvSpPr/>
          <p:nvPr/>
        </p:nvSpPr>
        <p:spPr>
          <a:xfrm rot="8100000">
            <a:off x="-2591675" y="8025966"/>
            <a:ext cx="5914518" cy="0"/>
          </a:xfrm>
          <a:prstGeom prst="line">
            <a:avLst/>
          </a:prstGeom>
          <a:ln cap="flat" w="9525">
            <a:solidFill>
              <a:srgbClr val="4A4A4A"/>
            </a:solidFill>
            <a:prstDash val="solid"/>
            <a:headEnd type="none" len="sm" w="sm"/>
            <a:tailEnd type="none" len="sm" w="sm"/>
          </a:ln>
        </p:spPr>
      </p:sp>
    </p:spTree>
  </p:cSld>
  <p:clrMapOvr>
    <a:masterClrMapping/>
  </p:clrMapOvr>
  <p:transition spd="slow">
    <p:cover dir="rd"/>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DAGleGs0XgM</dc:identifier>
  <dcterms:modified xsi:type="dcterms:W3CDTF">2011-08-01T06:04:30Z</dcterms:modified>
  <cp:revision>1</cp:revision>
  <dc:title>Indian Startup Funding Dashboard</dc:title>
</cp:coreProperties>
</file>

<file path=docProps/thumbnail.jpeg>
</file>